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Sitka Banner Semibold" pitchFamily="2" charset="0"/>
      <p:bold r:id="rId16"/>
      <p:boldItalic r:id="rId17"/>
    </p:embeddedFont>
    <p:embeddedFont>
      <p:font typeface="Source Sans 3"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EF9FC"/>
    <a:srgbClr val="FDF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3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29553"/>
            <a:ext cx="7468553" cy="1258645"/>
          </a:xfrm>
          <a:prstGeom prst="rect">
            <a:avLst/>
          </a:prstGeom>
          <a:noFill/>
          <a:ln/>
        </p:spPr>
        <p:txBody>
          <a:bodyPr wrap="none" lIns="0" tIns="0" rIns="0" bIns="0" rtlCol="0" anchor="t"/>
          <a:lstStyle/>
          <a:p>
            <a:pPr marL="0" indent="0" algn="l">
              <a:lnSpc>
                <a:spcPts val="7650"/>
              </a:lnSpc>
              <a:buNone/>
            </a:pPr>
            <a:r>
              <a:rPr lang="en-US" sz="6100" dirty="0">
                <a:solidFill>
                  <a:srgbClr val="FF3399"/>
                </a:solidFill>
                <a:latin typeface="Noto Serif HK Semi Bold" pitchFamily="34" charset="0"/>
                <a:ea typeface="Noto Serif HK Semi Bold" pitchFamily="34" charset="-122"/>
                <a:cs typeface="Noto Serif HK Semi Bold" pitchFamily="34" charset="-120"/>
              </a:rPr>
              <a:t>BookMySlot</a:t>
            </a:r>
            <a:endParaRPr lang="en-US" sz="6100" dirty="0">
              <a:solidFill>
                <a:srgbClr val="FF3399"/>
              </a:solidFill>
            </a:endParaRPr>
          </a:p>
        </p:txBody>
      </p:sp>
      <p:sp>
        <p:nvSpPr>
          <p:cNvPr id="4" name="Text 1"/>
          <p:cNvSpPr/>
          <p:nvPr/>
        </p:nvSpPr>
        <p:spPr>
          <a:xfrm>
            <a:off x="837724" y="2097742"/>
            <a:ext cx="5490567" cy="290456"/>
          </a:xfrm>
          <a:prstGeom prst="rect">
            <a:avLst/>
          </a:prstGeom>
          <a:noFill/>
          <a:ln/>
        </p:spPr>
        <p:txBody>
          <a:bodyPr wrap="none" lIns="0" tIns="0" rIns="0" bIns="0" rtlCol="0" anchor="t"/>
          <a:lstStyle/>
          <a:p>
            <a:pPr marL="0" indent="0" algn="l">
              <a:lnSpc>
                <a:spcPts val="3300"/>
              </a:lnSpc>
              <a:buNone/>
            </a:pPr>
            <a:r>
              <a:rPr lang="en-US" sz="2650" dirty="0">
                <a:solidFill>
                  <a:srgbClr val="371A2D"/>
                </a:solidFill>
                <a:latin typeface="Noto Serif HK Semi Bold" pitchFamily="34" charset="0"/>
                <a:ea typeface="Noto Serif HK Semi Bold" pitchFamily="34" charset="-122"/>
                <a:cs typeface="Noto Serif HK Semi Bold" pitchFamily="34" charset="-120"/>
              </a:rPr>
              <a:t>WI-FI EVENT BOOKING SYSTEM</a:t>
            </a:r>
            <a:endParaRPr lang="en-US" sz="2650" dirty="0"/>
          </a:p>
        </p:txBody>
      </p:sp>
      <p:sp>
        <p:nvSpPr>
          <p:cNvPr id="5" name="Text 2"/>
          <p:cNvSpPr/>
          <p:nvPr/>
        </p:nvSpPr>
        <p:spPr>
          <a:xfrm>
            <a:off x="837724" y="3216536"/>
            <a:ext cx="7468553" cy="1398494"/>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A </a:t>
            </a:r>
            <a:r>
              <a:rPr lang="en-US" sz="1850" dirty="0">
                <a:solidFill>
                  <a:srgbClr val="E851B2"/>
                </a:solidFill>
                <a:latin typeface="Source Sans 3" pitchFamily="34" charset="0"/>
                <a:ea typeface="Source Sans 3" pitchFamily="34" charset="-122"/>
                <a:cs typeface="Source Sans 3" pitchFamily="34" charset="-120"/>
              </a:rPr>
              <a:t>centralized, web-based platform</a:t>
            </a:r>
            <a:r>
              <a:rPr lang="en-US" sz="1850" dirty="0">
                <a:solidFill>
                  <a:srgbClr val="432338"/>
                </a:solidFill>
                <a:latin typeface="Source Sans 3" pitchFamily="34" charset="0"/>
                <a:ea typeface="Source Sans 3" pitchFamily="34" charset="-122"/>
                <a:cs typeface="Source Sans 3" pitchFamily="34" charset="-120"/>
              </a:rPr>
              <a:t> running on local campus networks to transform how colleges manage event registrations and seat bookings.</a:t>
            </a:r>
          </a:p>
          <a:p>
            <a:pPr marL="0" indent="0" algn="l">
              <a:lnSpc>
                <a:spcPts val="3000"/>
              </a:lnSpc>
              <a:buNone/>
            </a:pPr>
            <a:endParaRPr lang="en-US" sz="1850" dirty="0">
              <a:solidFill>
                <a:srgbClr val="432338"/>
              </a:solidFill>
              <a:latin typeface="Source Sans 3" pitchFamily="34" charset="0"/>
            </a:endParaRPr>
          </a:p>
          <a:p>
            <a:pPr marL="0" indent="0" algn="l">
              <a:lnSpc>
                <a:spcPts val="3000"/>
              </a:lnSpc>
              <a:buNone/>
            </a:pPr>
            <a:endParaRPr lang="en-US" sz="1850" dirty="0">
              <a:solidFill>
                <a:srgbClr val="432338"/>
              </a:solidFill>
              <a:latin typeface="Source Sans 3" pitchFamily="34" charset="0"/>
            </a:endParaRPr>
          </a:p>
          <a:p>
            <a:pPr marL="0" indent="0" algn="l">
              <a:lnSpc>
                <a:spcPts val="3000"/>
              </a:lnSpc>
              <a:buNone/>
            </a:pPr>
            <a:endParaRPr lang="en-US" sz="2800" dirty="0">
              <a:solidFill>
                <a:srgbClr val="FF3399"/>
              </a:solidFill>
              <a:latin typeface="Sitka Banner Semibold" pitchFamily="2" charset="0"/>
            </a:endParaRPr>
          </a:p>
          <a:p>
            <a:pPr marL="0" indent="0" algn="l">
              <a:lnSpc>
                <a:spcPts val="3000"/>
              </a:lnSpc>
              <a:buNone/>
            </a:pPr>
            <a:endParaRPr lang="en-US" sz="4000" dirty="0">
              <a:solidFill>
                <a:srgbClr val="FF3399"/>
              </a:solidFill>
              <a:latin typeface="Sitka Banner Semibold" pitchFamily="2" charset="0"/>
            </a:endParaRPr>
          </a:p>
          <a:p>
            <a:pPr marL="0" indent="0" algn="l">
              <a:lnSpc>
                <a:spcPts val="3000"/>
              </a:lnSpc>
              <a:buNone/>
            </a:pPr>
            <a:endParaRPr lang="en-US" sz="4000" dirty="0">
              <a:solidFill>
                <a:srgbClr val="FF3399"/>
              </a:solidFill>
              <a:latin typeface="Sitka Banner Semibold" pitchFamily="2" charset="0"/>
            </a:endParaRPr>
          </a:p>
          <a:p>
            <a:pPr marL="0" indent="0" algn="l">
              <a:lnSpc>
                <a:spcPts val="3000"/>
              </a:lnSpc>
              <a:buNone/>
            </a:pPr>
            <a:r>
              <a:rPr lang="en-US" sz="4000" dirty="0">
                <a:solidFill>
                  <a:srgbClr val="FF3399"/>
                </a:solidFill>
                <a:latin typeface="Sitka Banner Semibold" pitchFamily="2" charset="0"/>
              </a:rPr>
              <a:t>TEAM MEMBERS</a:t>
            </a:r>
          </a:p>
          <a:p>
            <a:pPr marL="0" indent="0" algn="l">
              <a:lnSpc>
                <a:spcPts val="3000"/>
              </a:lnSpc>
              <a:buNone/>
            </a:pPr>
            <a:endParaRPr lang="en-US" sz="2800" dirty="0">
              <a:solidFill>
                <a:srgbClr val="432338"/>
              </a:solidFill>
              <a:latin typeface="Sitka Banner Semibold" pitchFamily="2" charset="0"/>
            </a:endParaRPr>
          </a:p>
          <a:p>
            <a:pPr marL="0" indent="0" algn="l">
              <a:lnSpc>
                <a:spcPts val="3000"/>
              </a:lnSpc>
              <a:buNone/>
            </a:pPr>
            <a:r>
              <a:rPr lang="en-US" sz="2000" dirty="0">
                <a:solidFill>
                  <a:srgbClr val="432338"/>
                </a:solidFill>
                <a:latin typeface="Times New Roman" panose="02020603050405020304" pitchFamily="18" charset="0"/>
                <a:cs typeface="Times New Roman" panose="02020603050405020304" pitchFamily="18" charset="0"/>
              </a:rPr>
              <a:t>Avani Biju</a:t>
            </a:r>
          </a:p>
          <a:p>
            <a:pPr marL="0" indent="0" algn="l">
              <a:lnSpc>
                <a:spcPts val="3000"/>
              </a:lnSpc>
              <a:buNone/>
            </a:pPr>
            <a:r>
              <a:rPr lang="en-US" sz="2000" dirty="0">
                <a:solidFill>
                  <a:srgbClr val="432338"/>
                </a:solidFill>
                <a:latin typeface="Times New Roman" panose="02020603050405020304" pitchFamily="18" charset="0"/>
                <a:cs typeface="Times New Roman" panose="02020603050405020304" pitchFamily="18" charset="0"/>
              </a:rPr>
              <a:t>Akshaya A</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662232" y="754737"/>
            <a:ext cx="5388888" cy="512088"/>
          </a:xfrm>
          <a:prstGeom prst="rect">
            <a:avLst/>
          </a:prstGeom>
          <a:noFill/>
          <a:ln/>
        </p:spPr>
        <p:txBody>
          <a:bodyPr wrap="none" lIns="0" tIns="0" rIns="0" bIns="0" rtlCol="0" anchor="t"/>
          <a:lstStyle/>
          <a:p>
            <a:pPr marL="0" indent="0" algn="l">
              <a:lnSpc>
                <a:spcPts val="4000"/>
              </a:lnSpc>
              <a:buNone/>
            </a:pPr>
            <a:r>
              <a:rPr lang="en-US" sz="3200" dirty="0">
                <a:solidFill>
                  <a:srgbClr val="371A2D"/>
                </a:solidFill>
                <a:latin typeface="Noto Serif HK Semi Bold" pitchFamily="34" charset="0"/>
                <a:ea typeface="Noto Serif HK Semi Bold" pitchFamily="34" charset="-122"/>
                <a:cs typeface="Noto Serif HK Semi Bold" pitchFamily="34" charset="-120"/>
              </a:rPr>
              <a:t>Implementation Roadmap</a:t>
            </a:r>
            <a:endParaRPr lang="en-US" sz="3200" dirty="0"/>
          </a:p>
        </p:txBody>
      </p:sp>
      <p:sp>
        <p:nvSpPr>
          <p:cNvPr id="3" name="Shape 1"/>
          <p:cNvSpPr/>
          <p:nvPr/>
        </p:nvSpPr>
        <p:spPr>
          <a:xfrm>
            <a:off x="7303770" y="1519952"/>
            <a:ext cx="22860" cy="4960382"/>
          </a:xfrm>
          <a:prstGeom prst="roundRect">
            <a:avLst>
              <a:gd name="adj" fmla="val 319860"/>
            </a:avLst>
          </a:prstGeom>
          <a:solidFill>
            <a:srgbClr val="DFB8D1"/>
          </a:solidFill>
          <a:ln/>
        </p:spPr>
      </p:sp>
      <p:sp>
        <p:nvSpPr>
          <p:cNvPr id="4" name="Shape 2"/>
          <p:cNvSpPr/>
          <p:nvPr/>
        </p:nvSpPr>
        <p:spPr>
          <a:xfrm>
            <a:off x="6620054" y="1704261"/>
            <a:ext cx="522208" cy="22860"/>
          </a:xfrm>
          <a:prstGeom prst="roundRect">
            <a:avLst>
              <a:gd name="adj" fmla="val 319860"/>
            </a:avLst>
          </a:prstGeom>
          <a:solidFill>
            <a:srgbClr val="DFB8D1"/>
          </a:solidFill>
          <a:ln/>
        </p:spPr>
      </p:sp>
      <p:sp>
        <p:nvSpPr>
          <p:cNvPr id="5" name="Shape 3"/>
          <p:cNvSpPr/>
          <p:nvPr/>
        </p:nvSpPr>
        <p:spPr>
          <a:xfrm>
            <a:off x="7119402" y="1519952"/>
            <a:ext cx="391597" cy="391597"/>
          </a:xfrm>
          <a:prstGeom prst="roundRect">
            <a:avLst>
              <a:gd name="adj" fmla="val 18672"/>
            </a:avLst>
          </a:prstGeom>
          <a:solidFill>
            <a:srgbClr val="F9D2EB"/>
          </a:solidFill>
          <a:ln w="7620">
            <a:solidFill>
              <a:srgbClr val="DFB8D1"/>
            </a:solidFill>
            <a:prstDash val="solid"/>
          </a:ln>
        </p:spPr>
      </p:sp>
      <p:sp>
        <p:nvSpPr>
          <p:cNvPr id="6" name="Text 4"/>
          <p:cNvSpPr/>
          <p:nvPr/>
        </p:nvSpPr>
        <p:spPr>
          <a:xfrm>
            <a:off x="7192268" y="1562100"/>
            <a:ext cx="245745" cy="307181"/>
          </a:xfrm>
          <a:prstGeom prst="rect">
            <a:avLst/>
          </a:prstGeom>
          <a:noFill/>
          <a:ln/>
        </p:spPr>
        <p:txBody>
          <a:bodyPr wrap="none" lIns="0" tIns="0" rIns="0" bIns="0" rtlCol="0" anchor="t"/>
          <a:lstStyle/>
          <a:p>
            <a:pPr marL="0" indent="0" algn="ctr">
              <a:lnSpc>
                <a:spcPts val="19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1</a:t>
            </a:r>
            <a:endParaRPr lang="en-US" sz="1900" dirty="0"/>
          </a:p>
        </p:txBody>
      </p:sp>
      <p:sp>
        <p:nvSpPr>
          <p:cNvPr id="7" name="Text 5"/>
          <p:cNvSpPr/>
          <p:nvPr/>
        </p:nvSpPr>
        <p:spPr>
          <a:xfrm>
            <a:off x="3933587" y="1579721"/>
            <a:ext cx="2511147" cy="255984"/>
          </a:xfrm>
          <a:prstGeom prst="rect">
            <a:avLst/>
          </a:prstGeom>
          <a:noFill/>
          <a:ln/>
        </p:spPr>
        <p:txBody>
          <a:bodyPr wrap="none" lIns="0" tIns="0" rIns="0" bIns="0" rtlCol="0" anchor="t"/>
          <a:lstStyle/>
          <a:p>
            <a:pPr marL="0" indent="0" algn="r">
              <a:lnSpc>
                <a:spcPts val="200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Phase 1-2: Setup &amp; Login</a:t>
            </a:r>
            <a:endParaRPr lang="en-US" sz="1600" dirty="0"/>
          </a:p>
        </p:txBody>
      </p:sp>
      <p:sp>
        <p:nvSpPr>
          <p:cNvPr id="8" name="Text 6"/>
          <p:cNvSpPr/>
          <p:nvPr/>
        </p:nvSpPr>
        <p:spPr>
          <a:xfrm>
            <a:off x="1662232" y="1911668"/>
            <a:ext cx="4782503" cy="481013"/>
          </a:xfrm>
          <a:prstGeom prst="rect">
            <a:avLst/>
          </a:prstGeom>
          <a:noFill/>
          <a:ln/>
        </p:spPr>
        <p:txBody>
          <a:bodyPr wrap="square" lIns="0" tIns="0" rIns="0" bIns="0" rtlCol="0" anchor="t"/>
          <a:lstStyle/>
          <a:p>
            <a:pPr marL="0" indent="0" algn="r">
              <a:lnSpc>
                <a:spcPts val="1850"/>
              </a:lnSpc>
              <a:buNone/>
            </a:pPr>
            <a:r>
              <a:rPr lang="en-US" sz="1350" dirty="0">
                <a:solidFill>
                  <a:srgbClr val="432338"/>
                </a:solidFill>
                <a:latin typeface="Source Sans 3" pitchFamily="34" charset="0"/>
                <a:ea typeface="Source Sans 3" pitchFamily="34" charset="-122"/>
                <a:cs typeface="Source Sans 3" pitchFamily="34" charset="-120"/>
              </a:rPr>
              <a:t>Create project structure, configure Firebase authentication, and build login system with role detection</a:t>
            </a:r>
            <a:endParaRPr lang="en-US" sz="1350" dirty="0"/>
          </a:p>
        </p:txBody>
      </p:sp>
      <p:sp>
        <p:nvSpPr>
          <p:cNvPr id="9" name="Shape 7"/>
          <p:cNvSpPr/>
          <p:nvPr/>
        </p:nvSpPr>
        <p:spPr>
          <a:xfrm>
            <a:off x="7488138" y="2653665"/>
            <a:ext cx="522208" cy="22860"/>
          </a:xfrm>
          <a:prstGeom prst="roundRect">
            <a:avLst>
              <a:gd name="adj" fmla="val 319860"/>
            </a:avLst>
          </a:prstGeom>
          <a:solidFill>
            <a:srgbClr val="DFB8D1"/>
          </a:solidFill>
          <a:ln/>
        </p:spPr>
      </p:sp>
      <p:sp>
        <p:nvSpPr>
          <p:cNvPr id="10" name="Shape 8"/>
          <p:cNvSpPr/>
          <p:nvPr/>
        </p:nvSpPr>
        <p:spPr>
          <a:xfrm>
            <a:off x="7119402" y="2469356"/>
            <a:ext cx="391597" cy="391597"/>
          </a:xfrm>
          <a:prstGeom prst="roundRect">
            <a:avLst>
              <a:gd name="adj" fmla="val 18672"/>
            </a:avLst>
          </a:prstGeom>
          <a:solidFill>
            <a:srgbClr val="F9D2EB"/>
          </a:solidFill>
          <a:ln w="7620">
            <a:solidFill>
              <a:srgbClr val="DFB8D1"/>
            </a:solidFill>
            <a:prstDash val="solid"/>
          </a:ln>
        </p:spPr>
      </p:sp>
      <p:sp>
        <p:nvSpPr>
          <p:cNvPr id="11" name="Text 9"/>
          <p:cNvSpPr/>
          <p:nvPr/>
        </p:nvSpPr>
        <p:spPr>
          <a:xfrm>
            <a:off x="7192268" y="2511504"/>
            <a:ext cx="245745" cy="307181"/>
          </a:xfrm>
          <a:prstGeom prst="rect">
            <a:avLst/>
          </a:prstGeom>
          <a:noFill/>
          <a:ln/>
        </p:spPr>
        <p:txBody>
          <a:bodyPr wrap="none" lIns="0" tIns="0" rIns="0" bIns="0" rtlCol="0" anchor="t"/>
          <a:lstStyle/>
          <a:p>
            <a:pPr marL="0" indent="0" algn="ctr">
              <a:lnSpc>
                <a:spcPts val="19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2</a:t>
            </a:r>
            <a:endParaRPr lang="en-US" sz="1900" dirty="0"/>
          </a:p>
        </p:txBody>
      </p:sp>
      <p:sp>
        <p:nvSpPr>
          <p:cNvPr id="12" name="Text 10"/>
          <p:cNvSpPr/>
          <p:nvPr/>
        </p:nvSpPr>
        <p:spPr>
          <a:xfrm>
            <a:off x="8185666" y="2529126"/>
            <a:ext cx="2409230" cy="255984"/>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Phase 3: Admin Module</a:t>
            </a:r>
            <a:endParaRPr lang="en-US" sz="1600" dirty="0"/>
          </a:p>
        </p:txBody>
      </p:sp>
      <p:sp>
        <p:nvSpPr>
          <p:cNvPr id="13" name="Text 11"/>
          <p:cNvSpPr/>
          <p:nvPr/>
        </p:nvSpPr>
        <p:spPr>
          <a:xfrm>
            <a:off x="8185666" y="2861072"/>
            <a:ext cx="4782503" cy="481013"/>
          </a:xfrm>
          <a:prstGeom prst="rect">
            <a:avLst/>
          </a:prstGeom>
          <a:noFill/>
          <a:ln/>
        </p:spPr>
        <p:txBody>
          <a:bodyPr wrap="square" lIns="0" tIns="0" rIns="0" bIns="0" rtlCol="0" anchor="t"/>
          <a:lstStyle/>
          <a:p>
            <a:pPr marL="0" indent="0" algn="l">
              <a:lnSpc>
                <a:spcPts val="1850"/>
              </a:lnSpc>
              <a:buNone/>
            </a:pPr>
            <a:r>
              <a:rPr lang="en-US" sz="1350" dirty="0">
                <a:solidFill>
                  <a:srgbClr val="432338"/>
                </a:solidFill>
                <a:latin typeface="Source Sans 3" pitchFamily="34" charset="0"/>
                <a:ea typeface="Source Sans 3" pitchFamily="34" charset="-122"/>
                <a:cs typeface="Source Sans 3" pitchFamily="34" charset="-120"/>
              </a:rPr>
              <a:t>Develop event creation form and implement data storage in Firestore database</a:t>
            </a:r>
            <a:endParaRPr lang="en-US" sz="1350" dirty="0"/>
          </a:p>
        </p:txBody>
      </p:sp>
      <p:sp>
        <p:nvSpPr>
          <p:cNvPr id="14" name="Shape 12"/>
          <p:cNvSpPr/>
          <p:nvPr/>
        </p:nvSpPr>
        <p:spPr>
          <a:xfrm>
            <a:off x="6620054" y="3506391"/>
            <a:ext cx="522208" cy="22860"/>
          </a:xfrm>
          <a:prstGeom prst="roundRect">
            <a:avLst>
              <a:gd name="adj" fmla="val 319860"/>
            </a:avLst>
          </a:prstGeom>
          <a:solidFill>
            <a:srgbClr val="DFB8D1"/>
          </a:solidFill>
          <a:ln/>
        </p:spPr>
      </p:sp>
      <p:sp>
        <p:nvSpPr>
          <p:cNvPr id="15" name="Shape 13"/>
          <p:cNvSpPr/>
          <p:nvPr/>
        </p:nvSpPr>
        <p:spPr>
          <a:xfrm>
            <a:off x="7119402" y="3322082"/>
            <a:ext cx="391597" cy="391597"/>
          </a:xfrm>
          <a:prstGeom prst="roundRect">
            <a:avLst>
              <a:gd name="adj" fmla="val 18672"/>
            </a:avLst>
          </a:prstGeom>
          <a:solidFill>
            <a:srgbClr val="F9D2EB"/>
          </a:solidFill>
          <a:ln w="7620">
            <a:solidFill>
              <a:srgbClr val="DFB8D1"/>
            </a:solidFill>
            <a:prstDash val="solid"/>
          </a:ln>
        </p:spPr>
      </p:sp>
      <p:sp>
        <p:nvSpPr>
          <p:cNvPr id="16" name="Text 14"/>
          <p:cNvSpPr/>
          <p:nvPr/>
        </p:nvSpPr>
        <p:spPr>
          <a:xfrm>
            <a:off x="7192268" y="3364230"/>
            <a:ext cx="245745" cy="307181"/>
          </a:xfrm>
          <a:prstGeom prst="rect">
            <a:avLst/>
          </a:prstGeom>
          <a:noFill/>
          <a:ln/>
        </p:spPr>
        <p:txBody>
          <a:bodyPr wrap="none" lIns="0" tIns="0" rIns="0" bIns="0" rtlCol="0" anchor="t"/>
          <a:lstStyle/>
          <a:p>
            <a:pPr marL="0" indent="0" algn="ctr">
              <a:lnSpc>
                <a:spcPts val="19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3</a:t>
            </a:r>
            <a:endParaRPr lang="en-US" sz="1900" dirty="0"/>
          </a:p>
        </p:txBody>
      </p:sp>
      <p:sp>
        <p:nvSpPr>
          <p:cNvPr id="17" name="Text 15"/>
          <p:cNvSpPr/>
          <p:nvPr/>
        </p:nvSpPr>
        <p:spPr>
          <a:xfrm>
            <a:off x="3832265" y="3381851"/>
            <a:ext cx="2612469" cy="255984"/>
          </a:xfrm>
          <a:prstGeom prst="rect">
            <a:avLst/>
          </a:prstGeom>
          <a:noFill/>
          <a:ln/>
        </p:spPr>
        <p:txBody>
          <a:bodyPr wrap="none" lIns="0" tIns="0" rIns="0" bIns="0" rtlCol="0" anchor="t"/>
          <a:lstStyle/>
          <a:p>
            <a:pPr marL="0" indent="0" algn="r">
              <a:lnSpc>
                <a:spcPts val="200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Phase 4: Student Features</a:t>
            </a:r>
            <a:endParaRPr lang="en-US" sz="1600" dirty="0"/>
          </a:p>
        </p:txBody>
      </p:sp>
      <p:sp>
        <p:nvSpPr>
          <p:cNvPr id="18" name="Text 16"/>
          <p:cNvSpPr/>
          <p:nvPr/>
        </p:nvSpPr>
        <p:spPr>
          <a:xfrm>
            <a:off x="1662232" y="3713798"/>
            <a:ext cx="4782503" cy="481013"/>
          </a:xfrm>
          <a:prstGeom prst="rect">
            <a:avLst/>
          </a:prstGeom>
          <a:noFill/>
          <a:ln/>
        </p:spPr>
        <p:txBody>
          <a:bodyPr wrap="square" lIns="0" tIns="0" rIns="0" bIns="0" rtlCol="0" anchor="t"/>
          <a:lstStyle/>
          <a:p>
            <a:pPr marL="0" indent="0" algn="r">
              <a:lnSpc>
                <a:spcPts val="1850"/>
              </a:lnSpc>
              <a:buNone/>
            </a:pPr>
            <a:r>
              <a:rPr lang="en-US" sz="1350" dirty="0">
                <a:solidFill>
                  <a:srgbClr val="432338"/>
                </a:solidFill>
                <a:latin typeface="Source Sans 3" pitchFamily="34" charset="0"/>
                <a:ea typeface="Source Sans 3" pitchFamily="34" charset="-122"/>
                <a:cs typeface="Source Sans 3" pitchFamily="34" charset="-120"/>
              </a:rPr>
              <a:t>Build event display interface and implement seat booking functionality with availability checks</a:t>
            </a:r>
            <a:endParaRPr lang="en-US" sz="1350" dirty="0"/>
          </a:p>
        </p:txBody>
      </p:sp>
      <p:sp>
        <p:nvSpPr>
          <p:cNvPr id="19" name="Shape 17"/>
          <p:cNvSpPr/>
          <p:nvPr/>
        </p:nvSpPr>
        <p:spPr>
          <a:xfrm>
            <a:off x="7488138" y="4359235"/>
            <a:ext cx="522208" cy="22860"/>
          </a:xfrm>
          <a:prstGeom prst="roundRect">
            <a:avLst>
              <a:gd name="adj" fmla="val 319860"/>
            </a:avLst>
          </a:prstGeom>
          <a:solidFill>
            <a:srgbClr val="DFB8D1"/>
          </a:solidFill>
          <a:ln/>
        </p:spPr>
      </p:sp>
      <p:sp>
        <p:nvSpPr>
          <p:cNvPr id="20" name="Shape 18"/>
          <p:cNvSpPr/>
          <p:nvPr/>
        </p:nvSpPr>
        <p:spPr>
          <a:xfrm>
            <a:off x="7119402" y="4174927"/>
            <a:ext cx="391597" cy="391597"/>
          </a:xfrm>
          <a:prstGeom prst="roundRect">
            <a:avLst>
              <a:gd name="adj" fmla="val 18672"/>
            </a:avLst>
          </a:prstGeom>
          <a:solidFill>
            <a:srgbClr val="F9D2EB"/>
          </a:solidFill>
          <a:ln w="7620">
            <a:solidFill>
              <a:srgbClr val="DFB8D1"/>
            </a:solidFill>
            <a:prstDash val="solid"/>
          </a:ln>
        </p:spPr>
      </p:sp>
      <p:sp>
        <p:nvSpPr>
          <p:cNvPr id="21" name="Text 19"/>
          <p:cNvSpPr/>
          <p:nvPr/>
        </p:nvSpPr>
        <p:spPr>
          <a:xfrm>
            <a:off x="7192268" y="4217075"/>
            <a:ext cx="245745" cy="307181"/>
          </a:xfrm>
          <a:prstGeom prst="rect">
            <a:avLst/>
          </a:prstGeom>
          <a:noFill/>
          <a:ln/>
        </p:spPr>
        <p:txBody>
          <a:bodyPr wrap="none" lIns="0" tIns="0" rIns="0" bIns="0" rtlCol="0" anchor="t"/>
          <a:lstStyle/>
          <a:p>
            <a:pPr marL="0" indent="0" algn="ctr">
              <a:lnSpc>
                <a:spcPts val="19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4</a:t>
            </a:r>
            <a:endParaRPr lang="en-US" sz="1900" dirty="0"/>
          </a:p>
        </p:txBody>
      </p:sp>
      <p:sp>
        <p:nvSpPr>
          <p:cNvPr id="22" name="Text 20"/>
          <p:cNvSpPr/>
          <p:nvPr/>
        </p:nvSpPr>
        <p:spPr>
          <a:xfrm>
            <a:off x="8185666" y="4234696"/>
            <a:ext cx="2050375" cy="255984"/>
          </a:xfrm>
          <a:prstGeom prst="rect">
            <a:avLst/>
          </a:prstGeom>
          <a:noFill/>
          <a:ln/>
        </p:spPr>
        <p:txBody>
          <a:bodyPr wrap="none" lIns="0" tIns="0" rIns="0" bIns="0" rtlCol="0" anchor="t"/>
          <a:lstStyle/>
          <a:p>
            <a:pPr marL="0" indent="0" algn="l">
              <a:lnSpc>
                <a:spcPts val="200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Phase 5: Integration</a:t>
            </a:r>
            <a:endParaRPr lang="en-US" sz="1600" dirty="0"/>
          </a:p>
        </p:txBody>
      </p:sp>
      <p:sp>
        <p:nvSpPr>
          <p:cNvPr id="23" name="Text 21"/>
          <p:cNvSpPr/>
          <p:nvPr/>
        </p:nvSpPr>
        <p:spPr>
          <a:xfrm>
            <a:off x="8185666" y="4566642"/>
            <a:ext cx="4782503" cy="481013"/>
          </a:xfrm>
          <a:prstGeom prst="rect">
            <a:avLst/>
          </a:prstGeom>
          <a:noFill/>
          <a:ln/>
        </p:spPr>
        <p:txBody>
          <a:bodyPr wrap="square" lIns="0" tIns="0" rIns="0" bIns="0" rtlCol="0" anchor="t"/>
          <a:lstStyle/>
          <a:p>
            <a:pPr marL="0" indent="0" algn="l">
              <a:lnSpc>
                <a:spcPts val="1850"/>
              </a:lnSpc>
              <a:buNone/>
            </a:pPr>
            <a:r>
              <a:rPr lang="en-US" sz="1350" dirty="0">
                <a:solidFill>
                  <a:srgbClr val="432338"/>
                </a:solidFill>
                <a:latin typeface="Source Sans 3" pitchFamily="34" charset="0"/>
                <a:ea typeface="Source Sans 3" pitchFamily="34" charset="-122"/>
                <a:cs typeface="Source Sans 3" pitchFamily="34" charset="-120"/>
              </a:rPr>
              <a:t>Connect frontend components to Firebase backend and thoroughly test complete booking workflow</a:t>
            </a:r>
            <a:endParaRPr lang="en-US" sz="1350" dirty="0"/>
          </a:p>
        </p:txBody>
      </p:sp>
      <p:sp>
        <p:nvSpPr>
          <p:cNvPr id="24" name="Shape 22"/>
          <p:cNvSpPr/>
          <p:nvPr/>
        </p:nvSpPr>
        <p:spPr>
          <a:xfrm>
            <a:off x="6620054" y="5212080"/>
            <a:ext cx="522208" cy="22860"/>
          </a:xfrm>
          <a:prstGeom prst="roundRect">
            <a:avLst>
              <a:gd name="adj" fmla="val 319860"/>
            </a:avLst>
          </a:prstGeom>
          <a:solidFill>
            <a:srgbClr val="DFB8D1"/>
          </a:solidFill>
          <a:ln/>
        </p:spPr>
      </p:sp>
      <p:sp>
        <p:nvSpPr>
          <p:cNvPr id="25" name="Shape 23"/>
          <p:cNvSpPr/>
          <p:nvPr/>
        </p:nvSpPr>
        <p:spPr>
          <a:xfrm>
            <a:off x="7119402" y="5027771"/>
            <a:ext cx="391597" cy="391597"/>
          </a:xfrm>
          <a:prstGeom prst="roundRect">
            <a:avLst>
              <a:gd name="adj" fmla="val 18672"/>
            </a:avLst>
          </a:prstGeom>
          <a:solidFill>
            <a:srgbClr val="F9D2EB"/>
          </a:solidFill>
          <a:ln w="7620">
            <a:solidFill>
              <a:srgbClr val="DFB8D1"/>
            </a:solidFill>
            <a:prstDash val="solid"/>
          </a:ln>
        </p:spPr>
      </p:sp>
      <p:sp>
        <p:nvSpPr>
          <p:cNvPr id="26" name="Text 24"/>
          <p:cNvSpPr/>
          <p:nvPr/>
        </p:nvSpPr>
        <p:spPr>
          <a:xfrm>
            <a:off x="7192268" y="5069919"/>
            <a:ext cx="245745" cy="307181"/>
          </a:xfrm>
          <a:prstGeom prst="rect">
            <a:avLst/>
          </a:prstGeom>
          <a:noFill/>
          <a:ln/>
        </p:spPr>
        <p:txBody>
          <a:bodyPr wrap="none" lIns="0" tIns="0" rIns="0" bIns="0" rtlCol="0" anchor="t"/>
          <a:lstStyle/>
          <a:p>
            <a:pPr marL="0" indent="0" algn="ctr">
              <a:lnSpc>
                <a:spcPts val="19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5</a:t>
            </a:r>
            <a:endParaRPr lang="en-US" sz="1900" dirty="0"/>
          </a:p>
        </p:txBody>
      </p:sp>
      <p:sp>
        <p:nvSpPr>
          <p:cNvPr id="27" name="Text 25"/>
          <p:cNvSpPr/>
          <p:nvPr/>
        </p:nvSpPr>
        <p:spPr>
          <a:xfrm>
            <a:off x="4301014" y="5087541"/>
            <a:ext cx="2143720" cy="255984"/>
          </a:xfrm>
          <a:prstGeom prst="rect">
            <a:avLst/>
          </a:prstGeom>
          <a:noFill/>
          <a:ln/>
        </p:spPr>
        <p:txBody>
          <a:bodyPr wrap="none" lIns="0" tIns="0" rIns="0" bIns="0" rtlCol="0" anchor="t"/>
          <a:lstStyle/>
          <a:p>
            <a:pPr marL="0" indent="0" algn="r">
              <a:lnSpc>
                <a:spcPts val="200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Phase 6: Deployment</a:t>
            </a:r>
            <a:endParaRPr lang="en-US" sz="1600" dirty="0"/>
          </a:p>
        </p:txBody>
      </p:sp>
      <p:sp>
        <p:nvSpPr>
          <p:cNvPr id="28" name="Text 26"/>
          <p:cNvSpPr/>
          <p:nvPr/>
        </p:nvSpPr>
        <p:spPr>
          <a:xfrm>
            <a:off x="1662232" y="5419487"/>
            <a:ext cx="4782503" cy="481013"/>
          </a:xfrm>
          <a:prstGeom prst="rect">
            <a:avLst/>
          </a:prstGeom>
          <a:noFill/>
          <a:ln/>
        </p:spPr>
        <p:txBody>
          <a:bodyPr wrap="square" lIns="0" tIns="0" rIns="0" bIns="0" rtlCol="0" anchor="t"/>
          <a:lstStyle/>
          <a:p>
            <a:pPr marL="0" indent="0" algn="r">
              <a:lnSpc>
                <a:spcPts val="1850"/>
              </a:lnSpc>
              <a:buNone/>
            </a:pPr>
            <a:r>
              <a:rPr lang="en-US" sz="1350" dirty="0">
                <a:solidFill>
                  <a:srgbClr val="432338"/>
                </a:solidFill>
                <a:latin typeface="Source Sans 3" pitchFamily="34" charset="0"/>
                <a:ea typeface="Source Sans 3" pitchFamily="34" charset="-122"/>
                <a:cs typeface="Source Sans 3" pitchFamily="34" charset="-120"/>
              </a:rPr>
              <a:t>Run system on local laptop, access via Wi-Fi IP address, and validate campus network operation</a:t>
            </a:r>
            <a:endParaRPr lang="en-US" sz="1350" dirty="0"/>
          </a:p>
        </p:txBody>
      </p:sp>
      <p:sp>
        <p:nvSpPr>
          <p:cNvPr id="29" name="Shape 27"/>
          <p:cNvSpPr/>
          <p:nvPr/>
        </p:nvSpPr>
        <p:spPr>
          <a:xfrm>
            <a:off x="1662232" y="6622733"/>
            <a:ext cx="11305937" cy="852011"/>
          </a:xfrm>
          <a:prstGeom prst="roundRect">
            <a:avLst>
              <a:gd name="adj" fmla="val 8582"/>
            </a:avLst>
          </a:prstGeom>
          <a:solidFill>
            <a:srgbClr val="F6BBE1"/>
          </a:solidFill>
          <a:ln/>
        </p:spPr>
      </p:sp>
      <p:pic>
        <p:nvPicPr>
          <p:cNvPr id="30" name="Image 0" descr="preencoded.png"/>
          <p:cNvPicPr>
            <a:picLocks noChangeAspect="1"/>
          </p:cNvPicPr>
          <p:nvPr/>
        </p:nvPicPr>
        <p:blipFill>
          <a:blip r:embed="rId3"/>
          <a:stretch>
            <a:fillRect/>
          </a:stretch>
        </p:blipFill>
        <p:spPr>
          <a:xfrm>
            <a:off x="1836301" y="6855500"/>
            <a:ext cx="217527" cy="174069"/>
          </a:xfrm>
          <a:prstGeom prst="rect">
            <a:avLst/>
          </a:prstGeom>
        </p:spPr>
      </p:pic>
      <p:sp>
        <p:nvSpPr>
          <p:cNvPr id="31" name="Text 28"/>
          <p:cNvSpPr/>
          <p:nvPr/>
        </p:nvSpPr>
        <p:spPr>
          <a:xfrm>
            <a:off x="2227898" y="6792754"/>
            <a:ext cx="10566202" cy="481013"/>
          </a:xfrm>
          <a:prstGeom prst="rect">
            <a:avLst/>
          </a:prstGeom>
          <a:noFill/>
          <a:ln/>
        </p:spPr>
        <p:txBody>
          <a:bodyPr wrap="square" lIns="0" tIns="0" rIns="0" bIns="0" rtlCol="0" anchor="t"/>
          <a:lstStyle/>
          <a:p>
            <a:pPr marL="0" indent="0" algn="l">
              <a:lnSpc>
                <a:spcPts val="1850"/>
              </a:lnSpc>
              <a:buNone/>
            </a:pPr>
            <a:r>
              <a:rPr lang="en-US" sz="1350" b="1" dirty="0">
                <a:solidFill>
                  <a:srgbClr val="000000"/>
                </a:solidFill>
                <a:latin typeface="Source Sans 3" pitchFamily="34" charset="0"/>
                <a:ea typeface="Source Sans 3" pitchFamily="34" charset="-122"/>
                <a:cs typeface="Source Sans 3" pitchFamily="34" charset="-120"/>
              </a:rPr>
              <a:t>Expected Outcome:</a:t>
            </a:r>
            <a:r>
              <a:rPr lang="en-US" sz="1350" dirty="0">
                <a:solidFill>
                  <a:srgbClr val="000000"/>
                </a:solidFill>
                <a:latin typeface="Source Sans 3" pitchFamily="34" charset="0"/>
                <a:ea typeface="Source Sans 3" pitchFamily="34" charset="-122"/>
                <a:cs typeface="Source Sans 3" pitchFamily="34" charset="-120"/>
              </a:rPr>
              <a:t> Fully functional event booking system with </a:t>
            </a:r>
            <a:r>
              <a:rPr lang="en-US" sz="1350" dirty="0">
                <a:solidFill>
                  <a:srgbClr val="E851B2"/>
                </a:solidFill>
                <a:latin typeface="Source Sans 3" pitchFamily="34" charset="0"/>
                <a:ea typeface="Source Sans 3" pitchFamily="34" charset="-122"/>
                <a:cs typeface="Source Sans 3" pitchFamily="34" charset="-120"/>
              </a:rPr>
              <a:t>real-time seat tracking</a:t>
            </a:r>
            <a:r>
              <a:rPr lang="en-US" sz="1350" dirty="0">
                <a:solidFill>
                  <a:srgbClr val="000000"/>
                </a:solidFill>
                <a:latin typeface="Source Sans 3" pitchFamily="34" charset="0"/>
                <a:ea typeface="Source Sans 3" pitchFamily="34" charset="-122"/>
                <a:cs typeface="Source Sans 3" pitchFamily="34" charset="-120"/>
              </a:rPr>
              <a:t>, </a:t>
            </a:r>
            <a:r>
              <a:rPr lang="en-US" sz="1350" dirty="0">
                <a:solidFill>
                  <a:srgbClr val="E851B2"/>
                </a:solidFill>
                <a:latin typeface="Source Sans 3" pitchFamily="34" charset="0"/>
                <a:ea typeface="Source Sans 3" pitchFamily="34" charset="-122"/>
                <a:cs typeface="Source Sans 3" pitchFamily="34" charset="-120"/>
              </a:rPr>
              <a:t>secure authentication</a:t>
            </a:r>
            <a:r>
              <a:rPr lang="en-US" sz="1350" dirty="0">
                <a:solidFill>
                  <a:srgbClr val="000000"/>
                </a:solidFill>
                <a:latin typeface="Source Sans 3" pitchFamily="34" charset="0"/>
                <a:ea typeface="Source Sans 3" pitchFamily="34" charset="-122"/>
                <a:cs typeface="Source Sans 3" pitchFamily="34" charset="-120"/>
              </a:rPr>
              <a:t>, and </a:t>
            </a:r>
            <a:r>
              <a:rPr lang="en-US" sz="1350" dirty="0">
                <a:solidFill>
                  <a:srgbClr val="E851B2"/>
                </a:solidFill>
                <a:latin typeface="Source Sans 3" pitchFamily="34" charset="0"/>
                <a:ea typeface="Source Sans 3" pitchFamily="34" charset="-122"/>
                <a:cs typeface="Source Sans 3" pitchFamily="34" charset="-120"/>
              </a:rPr>
              <a:t>comprehensive admin controls</a:t>
            </a:r>
            <a:r>
              <a:rPr lang="en-US" sz="1350" dirty="0">
                <a:solidFill>
                  <a:srgbClr val="000000"/>
                </a:solidFill>
                <a:latin typeface="Source Sans 3" pitchFamily="34" charset="0"/>
                <a:ea typeface="Source Sans 3" pitchFamily="34" charset="-122"/>
                <a:cs typeface="Source Sans 3" pitchFamily="34" charset="-120"/>
              </a:rPr>
              <a:t> deployed on campus Wi-Fi.</a:t>
            </a:r>
            <a:endParaRPr lang="en-US" sz="1350" dirty="0"/>
          </a:p>
        </p:txBody>
      </p:sp>
      <p:sp>
        <p:nvSpPr>
          <p:cNvPr id="32" name="Rectangle 31">
            <a:extLst>
              <a:ext uri="{FF2B5EF4-FFF2-40B4-BE49-F238E27FC236}">
                <a16:creationId xmlns:a16="http://schemas.microsoft.com/office/drawing/2014/main" id="{5367ECFA-89AA-DB34-24BB-C1441F72E357}"/>
              </a:ext>
            </a:extLst>
          </p:cNvPr>
          <p:cNvSpPr/>
          <p:nvPr/>
        </p:nvSpPr>
        <p:spPr>
          <a:xfrm>
            <a:off x="12794099" y="7644765"/>
            <a:ext cx="1696451" cy="484348"/>
          </a:xfrm>
          <a:prstGeom prst="rect">
            <a:avLst/>
          </a:prstGeom>
          <a:solidFill>
            <a:srgbClr val="FE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885C1-39AD-0F19-8425-0C06570460FC}"/>
              </a:ext>
            </a:extLst>
          </p:cNvPr>
          <p:cNvSpPr/>
          <p:nvPr/>
        </p:nvSpPr>
        <p:spPr>
          <a:xfrm>
            <a:off x="12876904" y="7723991"/>
            <a:ext cx="1753496" cy="430305"/>
          </a:xfrm>
          <a:prstGeom prst="rect">
            <a:avLst/>
          </a:prstGeom>
          <a:solidFill>
            <a:srgbClr val="FEF9FC"/>
          </a:solidFill>
          <a:ln>
            <a:solidFill>
              <a:srgbClr val="FDF7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3EB6B0F-872A-A6C5-CC5A-C62EF3304B0A}"/>
              </a:ext>
            </a:extLst>
          </p:cNvPr>
          <p:cNvSpPr txBox="1"/>
          <p:nvPr/>
        </p:nvSpPr>
        <p:spPr>
          <a:xfrm>
            <a:off x="473336" y="511923"/>
            <a:ext cx="72721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RESULT</a:t>
            </a:r>
            <a:endParaRPr lang="en-IN"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2265344-BEEE-D6CE-5532-4BF76C60AD61}"/>
              </a:ext>
            </a:extLst>
          </p:cNvPr>
          <p:cNvSpPr txBox="1"/>
          <p:nvPr/>
        </p:nvSpPr>
        <p:spPr>
          <a:xfrm>
            <a:off x="2495421" y="4023361"/>
            <a:ext cx="532518" cy="307777"/>
          </a:xfrm>
          <a:prstGeom prst="rect">
            <a:avLst/>
          </a:prstGeom>
          <a:noFill/>
        </p:spPr>
        <p:txBody>
          <a:bodyPr wrap="none" rtlCol="0">
            <a:spAutoFit/>
          </a:bodyPr>
          <a:lstStyle/>
          <a:p>
            <a:r>
              <a:rPr lang="en-US" sz="1400" dirty="0"/>
              <a:t>Fig:1</a:t>
            </a:r>
            <a:endParaRPr lang="en-IN" sz="1400" dirty="0"/>
          </a:p>
        </p:txBody>
      </p:sp>
      <p:sp>
        <p:nvSpPr>
          <p:cNvPr id="11" name="TextBox 10">
            <a:extLst>
              <a:ext uri="{FF2B5EF4-FFF2-40B4-BE49-F238E27FC236}">
                <a16:creationId xmlns:a16="http://schemas.microsoft.com/office/drawing/2014/main" id="{25F35F9E-68A5-BAC8-0E92-265D1ABEEA08}"/>
              </a:ext>
            </a:extLst>
          </p:cNvPr>
          <p:cNvSpPr txBox="1"/>
          <p:nvPr/>
        </p:nvSpPr>
        <p:spPr>
          <a:xfrm>
            <a:off x="7634615" y="3960911"/>
            <a:ext cx="532518" cy="307777"/>
          </a:xfrm>
          <a:prstGeom prst="rect">
            <a:avLst/>
          </a:prstGeom>
          <a:noFill/>
        </p:spPr>
        <p:txBody>
          <a:bodyPr wrap="none" rtlCol="0">
            <a:spAutoFit/>
          </a:bodyPr>
          <a:lstStyle/>
          <a:p>
            <a:r>
              <a:rPr lang="en-US" sz="1400" dirty="0"/>
              <a:t>Fig:2</a:t>
            </a:r>
            <a:endParaRPr lang="en-IN" sz="1400" dirty="0"/>
          </a:p>
        </p:txBody>
      </p:sp>
      <p:pic>
        <p:nvPicPr>
          <p:cNvPr id="13" name="Picture 12">
            <a:extLst>
              <a:ext uri="{FF2B5EF4-FFF2-40B4-BE49-F238E27FC236}">
                <a16:creationId xmlns:a16="http://schemas.microsoft.com/office/drawing/2014/main" id="{E0735AAD-DA3E-8636-70DF-396B2C3E3B60}"/>
              </a:ext>
            </a:extLst>
          </p:cNvPr>
          <p:cNvPicPr>
            <a:picLocks noChangeAspect="1"/>
          </p:cNvPicPr>
          <p:nvPr/>
        </p:nvPicPr>
        <p:blipFill>
          <a:blip r:embed="rId2"/>
          <a:stretch>
            <a:fillRect/>
          </a:stretch>
        </p:blipFill>
        <p:spPr>
          <a:xfrm>
            <a:off x="5804480" y="1373697"/>
            <a:ext cx="3880123" cy="2649663"/>
          </a:xfrm>
          <a:prstGeom prst="rect">
            <a:avLst/>
          </a:prstGeom>
        </p:spPr>
      </p:pic>
      <p:pic>
        <p:nvPicPr>
          <p:cNvPr id="15" name="Picture 14">
            <a:extLst>
              <a:ext uri="{FF2B5EF4-FFF2-40B4-BE49-F238E27FC236}">
                <a16:creationId xmlns:a16="http://schemas.microsoft.com/office/drawing/2014/main" id="{C7497BA0-4B6E-CC03-7355-61F82CA16238}"/>
              </a:ext>
            </a:extLst>
          </p:cNvPr>
          <p:cNvPicPr>
            <a:picLocks noChangeAspect="1"/>
          </p:cNvPicPr>
          <p:nvPr/>
        </p:nvPicPr>
        <p:blipFill>
          <a:blip r:embed="rId3"/>
          <a:stretch>
            <a:fillRect/>
          </a:stretch>
        </p:blipFill>
        <p:spPr>
          <a:xfrm>
            <a:off x="473336" y="1373699"/>
            <a:ext cx="4576689" cy="2649662"/>
          </a:xfrm>
          <a:prstGeom prst="rect">
            <a:avLst/>
          </a:prstGeom>
        </p:spPr>
      </p:pic>
      <p:pic>
        <p:nvPicPr>
          <p:cNvPr id="17" name="Picture 16">
            <a:extLst>
              <a:ext uri="{FF2B5EF4-FFF2-40B4-BE49-F238E27FC236}">
                <a16:creationId xmlns:a16="http://schemas.microsoft.com/office/drawing/2014/main" id="{5C42E1E3-7029-90B2-7536-C07E930B0583}"/>
              </a:ext>
            </a:extLst>
          </p:cNvPr>
          <p:cNvPicPr>
            <a:picLocks noChangeAspect="1"/>
          </p:cNvPicPr>
          <p:nvPr/>
        </p:nvPicPr>
        <p:blipFill>
          <a:blip r:embed="rId4"/>
          <a:stretch>
            <a:fillRect/>
          </a:stretch>
        </p:blipFill>
        <p:spPr>
          <a:xfrm>
            <a:off x="10439058" y="1373697"/>
            <a:ext cx="3988376" cy="2649663"/>
          </a:xfrm>
          <a:prstGeom prst="rect">
            <a:avLst/>
          </a:prstGeom>
        </p:spPr>
      </p:pic>
      <p:pic>
        <p:nvPicPr>
          <p:cNvPr id="19" name="Picture 18">
            <a:extLst>
              <a:ext uri="{FF2B5EF4-FFF2-40B4-BE49-F238E27FC236}">
                <a16:creationId xmlns:a16="http://schemas.microsoft.com/office/drawing/2014/main" id="{E1B29CD5-C9F0-D37F-8FA9-86107CCBDFCA}"/>
              </a:ext>
            </a:extLst>
          </p:cNvPr>
          <p:cNvPicPr>
            <a:picLocks noChangeAspect="1"/>
          </p:cNvPicPr>
          <p:nvPr/>
        </p:nvPicPr>
        <p:blipFill>
          <a:blip r:embed="rId5"/>
          <a:stretch>
            <a:fillRect/>
          </a:stretch>
        </p:blipFill>
        <p:spPr>
          <a:xfrm>
            <a:off x="8505985" y="4677282"/>
            <a:ext cx="5215459" cy="2860498"/>
          </a:xfrm>
          <a:prstGeom prst="rect">
            <a:avLst/>
          </a:prstGeom>
        </p:spPr>
      </p:pic>
      <p:pic>
        <p:nvPicPr>
          <p:cNvPr id="21" name="Picture 20">
            <a:extLst>
              <a:ext uri="{FF2B5EF4-FFF2-40B4-BE49-F238E27FC236}">
                <a16:creationId xmlns:a16="http://schemas.microsoft.com/office/drawing/2014/main" id="{36D3ADB9-E4B3-2DE5-D79D-6F3A2ADE7EC8}"/>
              </a:ext>
            </a:extLst>
          </p:cNvPr>
          <p:cNvPicPr>
            <a:picLocks noChangeAspect="1"/>
          </p:cNvPicPr>
          <p:nvPr/>
        </p:nvPicPr>
        <p:blipFill>
          <a:blip r:embed="rId6"/>
          <a:stretch>
            <a:fillRect/>
          </a:stretch>
        </p:blipFill>
        <p:spPr>
          <a:xfrm>
            <a:off x="591580" y="4677282"/>
            <a:ext cx="5212900" cy="2882835"/>
          </a:xfrm>
          <a:prstGeom prst="rect">
            <a:avLst/>
          </a:prstGeom>
        </p:spPr>
      </p:pic>
      <p:sp>
        <p:nvSpPr>
          <p:cNvPr id="22" name="TextBox 21">
            <a:extLst>
              <a:ext uri="{FF2B5EF4-FFF2-40B4-BE49-F238E27FC236}">
                <a16:creationId xmlns:a16="http://schemas.microsoft.com/office/drawing/2014/main" id="{E6EFD186-0432-18BD-7018-1A3731CA841E}"/>
              </a:ext>
            </a:extLst>
          </p:cNvPr>
          <p:cNvSpPr txBox="1"/>
          <p:nvPr/>
        </p:nvSpPr>
        <p:spPr>
          <a:xfrm>
            <a:off x="12433246" y="3960911"/>
            <a:ext cx="532518" cy="307777"/>
          </a:xfrm>
          <a:prstGeom prst="rect">
            <a:avLst/>
          </a:prstGeom>
          <a:noFill/>
        </p:spPr>
        <p:txBody>
          <a:bodyPr wrap="none" rtlCol="0">
            <a:spAutoFit/>
          </a:bodyPr>
          <a:lstStyle/>
          <a:p>
            <a:r>
              <a:rPr lang="en-US" sz="1400" dirty="0"/>
              <a:t>Fig:3</a:t>
            </a:r>
            <a:endParaRPr lang="en-IN" sz="1400" dirty="0"/>
          </a:p>
        </p:txBody>
      </p:sp>
      <p:sp>
        <p:nvSpPr>
          <p:cNvPr id="23" name="TextBox 22">
            <a:extLst>
              <a:ext uri="{FF2B5EF4-FFF2-40B4-BE49-F238E27FC236}">
                <a16:creationId xmlns:a16="http://schemas.microsoft.com/office/drawing/2014/main" id="{AA1940AF-7336-77B3-7AA3-914E29DD81BB}"/>
              </a:ext>
            </a:extLst>
          </p:cNvPr>
          <p:cNvSpPr txBox="1"/>
          <p:nvPr/>
        </p:nvSpPr>
        <p:spPr>
          <a:xfrm>
            <a:off x="2752782" y="7570102"/>
            <a:ext cx="532518" cy="307777"/>
          </a:xfrm>
          <a:prstGeom prst="rect">
            <a:avLst/>
          </a:prstGeom>
          <a:noFill/>
        </p:spPr>
        <p:txBody>
          <a:bodyPr wrap="square" rtlCol="0">
            <a:spAutoFit/>
          </a:bodyPr>
          <a:lstStyle/>
          <a:p>
            <a:r>
              <a:rPr lang="en-US" sz="1400" dirty="0"/>
              <a:t>Fig:4</a:t>
            </a:r>
            <a:endParaRPr lang="en-IN" sz="1400" dirty="0"/>
          </a:p>
        </p:txBody>
      </p:sp>
      <p:sp>
        <p:nvSpPr>
          <p:cNvPr id="25" name="TextBox 24">
            <a:extLst>
              <a:ext uri="{FF2B5EF4-FFF2-40B4-BE49-F238E27FC236}">
                <a16:creationId xmlns:a16="http://schemas.microsoft.com/office/drawing/2014/main" id="{AF99DC82-05FA-9174-7615-940B2604BB76}"/>
              </a:ext>
            </a:extLst>
          </p:cNvPr>
          <p:cNvSpPr txBox="1"/>
          <p:nvPr/>
        </p:nvSpPr>
        <p:spPr>
          <a:xfrm>
            <a:off x="10933491" y="7537780"/>
            <a:ext cx="532518" cy="307777"/>
          </a:xfrm>
          <a:prstGeom prst="rect">
            <a:avLst/>
          </a:prstGeom>
          <a:noFill/>
        </p:spPr>
        <p:txBody>
          <a:bodyPr wrap="none" rtlCol="0">
            <a:spAutoFit/>
          </a:bodyPr>
          <a:lstStyle/>
          <a:p>
            <a:r>
              <a:rPr lang="en-US" sz="1400" dirty="0"/>
              <a:t>Fig:5</a:t>
            </a:r>
            <a:endParaRPr lang="en-IN" sz="1400" dirty="0"/>
          </a:p>
        </p:txBody>
      </p:sp>
    </p:spTree>
    <p:extLst>
      <p:ext uri="{BB962C8B-B14F-4D97-AF65-F5344CB8AC3E}">
        <p14:creationId xmlns:p14="http://schemas.microsoft.com/office/powerpoint/2010/main" val="2876869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55ACF-FBB4-B732-426A-53EE5476283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33AA7D-F1F9-CBA1-3595-8904711D5106}"/>
              </a:ext>
            </a:extLst>
          </p:cNvPr>
          <p:cNvSpPr/>
          <p:nvPr/>
        </p:nvSpPr>
        <p:spPr>
          <a:xfrm>
            <a:off x="12876904" y="7723991"/>
            <a:ext cx="1753496" cy="430305"/>
          </a:xfrm>
          <a:prstGeom prst="rect">
            <a:avLst/>
          </a:prstGeom>
          <a:solidFill>
            <a:srgbClr val="FEF9FC"/>
          </a:solidFill>
          <a:ln>
            <a:solidFill>
              <a:srgbClr val="FDF7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760D532-33AA-FBEC-DDFC-5774D0C8239B}"/>
              </a:ext>
            </a:extLst>
          </p:cNvPr>
          <p:cNvSpPr txBox="1"/>
          <p:nvPr/>
        </p:nvSpPr>
        <p:spPr>
          <a:xfrm>
            <a:off x="1301677" y="742443"/>
            <a:ext cx="4970032"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54162A9-F290-A70A-C5CD-D7090B5CB1AD}"/>
              </a:ext>
            </a:extLst>
          </p:cNvPr>
          <p:cNvSpPr txBox="1"/>
          <p:nvPr/>
        </p:nvSpPr>
        <p:spPr>
          <a:xfrm>
            <a:off x="1463039" y="2022436"/>
            <a:ext cx="7541111" cy="2554545"/>
          </a:xfrm>
          <a:prstGeom prst="rect">
            <a:avLst/>
          </a:prstGeom>
          <a:noFill/>
        </p:spPr>
        <p:txBody>
          <a:bodyPr wrap="square" rtlCol="0">
            <a:spAutoFit/>
          </a:bodyPr>
          <a:lstStyle/>
          <a:p>
            <a:pPr algn="just"/>
            <a:r>
              <a:rPr lang="en-US" sz="2000" dirty="0"/>
              <a:t>The </a:t>
            </a:r>
            <a:r>
              <a:rPr lang="en-US" sz="2000" dirty="0" err="1"/>
              <a:t>BookMySlot</a:t>
            </a:r>
            <a:r>
              <a:rPr lang="en-US" sz="2000" dirty="0"/>
              <a:t> system provides an efficient and reliable solution for managing college event registrations by replacing scattered and manual methods with a centralized, digital platform. By using Firebase Authentication and </a:t>
            </a:r>
            <a:r>
              <a:rPr lang="en-US" sz="2000" dirty="0" err="1"/>
              <a:t>Firestore</a:t>
            </a:r>
            <a:r>
              <a:rPr lang="en-US" sz="2000" dirty="0"/>
              <a:t>, the system ensures secure access, real-time updates, and accurate seat management. This reduces confusion, prevents overbooking, and saves time for both students and event organizers. Overall, the system improves the event registration process by making it faster, more organized, and user-friendly.</a:t>
            </a:r>
            <a:endParaRPr lang="en-IN" sz="2000" dirty="0"/>
          </a:p>
        </p:txBody>
      </p:sp>
      <p:pic>
        <p:nvPicPr>
          <p:cNvPr id="6" name="Picture 5">
            <a:extLst>
              <a:ext uri="{FF2B5EF4-FFF2-40B4-BE49-F238E27FC236}">
                <a16:creationId xmlns:a16="http://schemas.microsoft.com/office/drawing/2014/main" id="{963DC3AF-E4DA-A435-8DF9-D585119EAEE5}"/>
              </a:ext>
            </a:extLst>
          </p:cNvPr>
          <p:cNvPicPr>
            <a:picLocks noChangeAspect="1"/>
          </p:cNvPicPr>
          <p:nvPr/>
        </p:nvPicPr>
        <p:blipFill>
          <a:blip r:embed="rId2"/>
          <a:stretch>
            <a:fillRect/>
          </a:stretch>
        </p:blipFill>
        <p:spPr>
          <a:xfrm>
            <a:off x="9676503" y="1450329"/>
            <a:ext cx="4787153" cy="4787153"/>
          </a:xfrm>
          <a:prstGeom prst="rect">
            <a:avLst/>
          </a:prstGeom>
        </p:spPr>
      </p:pic>
    </p:spTree>
    <p:extLst>
      <p:ext uri="{BB962C8B-B14F-4D97-AF65-F5344CB8AC3E}">
        <p14:creationId xmlns:p14="http://schemas.microsoft.com/office/powerpoint/2010/main" val="1397254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416E4-36CC-9145-5326-E76854C52BED}"/>
              </a:ext>
            </a:extLst>
          </p:cNvPr>
          <p:cNvSpPr/>
          <p:nvPr/>
        </p:nvSpPr>
        <p:spPr>
          <a:xfrm>
            <a:off x="12209929" y="7207624"/>
            <a:ext cx="2323652" cy="1021976"/>
          </a:xfrm>
          <a:prstGeom prst="rect">
            <a:avLst/>
          </a:prstGeom>
          <a:solidFill>
            <a:srgbClr val="FEF9FC"/>
          </a:solidFill>
          <a:ln>
            <a:solidFill>
              <a:srgbClr val="FDF7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F7EC31D-3520-E4C0-891B-0C8B8320769A}"/>
              </a:ext>
            </a:extLst>
          </p:cNvPr>
          <p:cNvSpPr txBox="1"/>
          <p:nvPr/>
        </p:nvSpPr>
        <p:spPr>
          <a:xfrm>
            <a:off x="3119718" y="2999948"/>
            <a:ext cx="8918089" cy="1569660"/>
          </a:xfrm>
          <a:prstGeom prst="rect">
            <a:avLst/>
          </a:prstGeom>
          <a:noFill/>
        </p:spPr>
        <p:txBody>
          <a:bodyPr wrap="square" rtlCol="0">
            <a:spAutoFit/>
          </a:bodyPr>
          <a:lstStyle/>
          <a:p>
            <a:pPr algn="ctr"/>
            <a:r>
              <a:rPr lang="en-US" sz="9600" dirty="0">
                <a:solidFill>
                  <a:srgbClr val="FF3399"/>
                </a:solidFill>
                <a:latin typeface="Times New Roman" panose="02020603050405020304" pitchFamily="18" charset="0"/>
                <a:cs typeface="Times New Roman" panose="02020603050405020304" pitchFamily="18" charset="0"/>
              </a:rPr>
              <a:t>THANK YOU</a:t>
            </a:r>
            <a:endParaRPr lang="en-IN" sz="96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51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80016" y="543282"/>
            <a:ext cx="4518184" cy="564713"/>
          </a:xfrm>
          <a:prstGeom prst="rect">
            <a:avLst/>
          </a:prstGeom>
          <a:noFill/>
          <a:ln/>
        </p:spPr>
        <p:txBody>
          <a:bodyPr wrap="none" lIns="0" tIns="0" rIns="0" bIns="0" rtlCol="0" anchor="t"/>
          <a:lstStyle/>
          <a:p>
            <a:pPr marL="0" indent="0" algn="l">
              <a:lnSpc>
                <a:spcPts val="4400"/>
              </a:lnSpc>
              <a:buNone/>
            </a:pPr>
            <a:r>
              <a:rPr lang="en-US" sz="3550" dirty="0">
                <a:solidFill>
                  <a:srgbClr val="371A2D"/>
                </a:solidFill>
                <a:latin typeface="Noto Serif HK Semi Bold" pitchFamily="34" charset="0"/>
                <a:ea typeface="Noto Serif HK Semi Bold" pitchFamily="34" charset="-122"/>
                <a:cs typeface="Noto Serif HK Semi Bold" pitchFamily="34" charset="-120"/>
              </a:rPr>
              <a:t>The Problem</a:t>
            </a:r>
            <a:endParaRPr lang="en-US" sz="3550" dirty="0"/>
          </a:p>
        </p:txBody>
      </p:sp>
      <p:sp>
        <p:nvSpPr>
          <p:cNvPr id="3" name="Text 1"/>
          <p:cNvSpPr/>
          <p:nvPr/>
        </p:nvSpPr>
        <p:spPr>
          <a:xfrm>
            <a:off x="1080016" y="1682233"/>
            <a:ext cx="2710934" cy="340205"/>
          </a:xfrm>
          <a:prstGeom prst="rect">
            <a:avLst/>
          </a:prstGeom>
          <a:noFill/>
          <a:ln/>
        </p:spPr>
        <p:txBody>
          <a:bodyPr wrap="none" lIns="0" tIns="0" rIns="0" bIns="0" rtlCol="0" anchor="t"/>
          <a:lstStyle/>
          <a:p>
            <a:pPr marL="0" indent="0" algn="l">
              <a:lnSpc>
                <a:spcPts val="2650"/>
              </a:lnSpc>
              <a:buNone/>
            </a:pPr>
            <a:r>
              <a:rPr lang="en-US" sz="2100" dirty="0">
                <a:solidFill>
                  <a:srgbClr val="371A2D"/>
                </a:solidFill>
                <a:latin typeface="Noto Serif HK Semi Bold" pitchFamily="34" charset="0"/>
                <a:ea typeface="Noto Serif HK Semi Bold" pitchFamily="34" charset="-122"/>
                <a:cs typeface="Noto Serif HK Semi Bold" pitchFamily="34" charset="-120"/>
              </a:rPr>
              <a:t>Current State</a:t>
            </a:r>
            <a:endParaRPr lang="en-US" sz="2100" dirty="0"/>
          </a:p>
        </p:txBody>
      </p:sp>
      <p:sp>
        <p:nvSpPr>
          <p:cNvPr id="4" name="Text 2"/>
          <p:cNvSpPr/>
          <p:nvPr/>
        </p:nvSpPr>
        <p:spPr>
          <a:xfrm>
            <a:off x="1080016" y="2221987"/>
            <a:ext cx="4060150" cy="2347989"/>
          </a:xfrm>
          <a:prstGeom prst="rect">
            <a:avLst/>
          </a:prstGeom>
          <a:noFill/>
          <a:ln/>
        </p:spPr>
        <p:txBody>
          <a:bodyPr wrap="square" lIns="0" tIns="0" rIns="0" bIns="0" rtlCol="0" anchor="t"/>
          <a:lstStyle/>
          <a:p>
            <a:r>
              <a:rPr lang="en-US" sz="1600" dirty="0"/>
              <a:t>Most colleges currently use </a:t>
            </a:r>
            <a:r>
              <a:rPr lang="en-US" sz="1600" b="1" dirty="0"/>
              <a:t>disconnected methods</a:t>
            </a:r>
            <a:r>
              <a:rPr lang="en-US" sz="1600" dirty="0"/>
              <a:t> such as </a:t>
            </a:r>
            <a:r>
              <a:rPr lang="en-US" sz="1600" b="1" dirty="0"/>
              <a:t>Google Forms, paper-based lists, and messaging applications</a:t>
            </a:r>
            <a:r>
              <a:rPr lang="en-US" sz="1600" dirty="0"/>
              <a:t> to manage event registrations. Since these tools are not integrated into a single system, event data gets scattered across multiple platforms.</a:t>
            </a:r>
          </a:p>
          <a:p>
            <a:r>
              <a:rPr lang="en-US" sz="1600" dirty="0"/>
              <a:t>This leads to </a:t>
            </a:r>
            <a:r>
              <a:rPr lang="en-US" sz="1600" b="1" dirty="0"/>
              <a:t>confusion among students</a:t>
            </a:r>
            <a:r>
              <a:rPr lang="en-US" sz="1600" dirty="0"/>
              <a:t>, difficulty in tracking registrations, and </a:t>
            </a:r>
            <a:r>
              <a:rPr lang="en-US" sz="1600" b="1" dirty="0"/>
              <a:t>manual errors</a:t>
            </a:r>
            <a:r>
              <a:rPr lang="en-US" sz="1600" dirty="0"/>
              <a:t> such as duplicate entries and incorrect seat counts. Event organizers also face challenges in monitoring real-time participation and managing last-minute changes efficiently. As a result, the overall event registration process becomes </a:t>
            </a:r>
            <a:r>
              <a:rPr lang="en-US" sz="1600" b="1" dirty="0"/>
              <a:t>time-consuming, inefficient, and unreliable</a:t>
            </a:r>
            <a:r>
              <a:rPr lang="en-US" sz="1600" dirty="0"/>
              <a:t>.</a:t>
            </a:r>
          </a:p>
          <a:p>
            <a:pPr marL="0" indent="0" algn="l">
              <a:lnSpc>
                <a:spcPts val="2150"/>
              </a:lnSpc>
              <a:buNone/>
            </a:pPr>
            <a:endParaRPr lang="en-US" sz="1600" dirty="0"/>
          </a:p>
        </p:txBody>
      </p:sp>
      <p:pic>
        <p:nvPicPr>
          <p:cNvPr id="5" name="Image 0" descr="preencoded.png"/>
          <p:cNvPicPr>
            <a:picLocks noChangeAspect="1"/>
          </p:cNvPicPr>
          <p:nvPr/>
        </p:nvPicPr>
        <p:blipFill>
          <a:blip r:embed="rId3"/>
          <a:stretch>
            <a:fillRect/>
          </a:stretch>
        </p:blipFill>
        <p:spPr>
          <a:xfrm>
            <a:off x="5616178" y="1512213"/>
            <a:ext cx="7941707" cy="4500205"/>
          </a:xfrm>
          <a:prstGeom prst="rect">
            <a:avLst/>
          </a:prstGeom>
        </p:spPr>
      </p:pic>
      <p:sp>
        <p:nvSpPr>
          <p:cNvPr id="6" name="Shape 3"/>
          <p:cNvSpPr/>
          <p:nvPr/>
        </p:nvSpPr>
        <p:spPr>
          <a:xfrm>
            <a:off x="1080016" y="6358890"/>
            <a:ext cx="4054078" cy="1327428"/>
          </a:xfrm>
          <a:prstGeom prst="roundRect">
            <a:avLst>
              <a:gd name="adj" fmla="val 6076"/>
            </a:avLst>
          </a:prstGeom>
          <a:solidFill>
            <a:srgbClr val="F9D2EB"/>
          </a:solidFill>
          <a:ln w="7620">
            <a:solidFill>
              <a:srgbClr val="DFB8D1"/>
            </a:solidFill>
            <a:prstDash val="solid"/>
          </a:ln>
        </p:spPr>
      </p:sp>
      <p:sp>
        <p:nvSpPr>
          <p:cNvPr id="7" name="Text 4"/>
          <p:cNvSpPr/>
          <p:nvPr/>
        </p:nvSpPr>
        <p:spPr>
          <a:xfrm>
            <a:off x="1279565" y="6558439"/>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Overbooking Issues</a:t>
            </a:r>
            <a:endParaRPr lang="en-US" sz="1750" dirty="0"/>
          </a:p>
        </p:txBody>
      </p:sp>
      <p:sp>
        <p:nvSpPr>
          <p:cNvPr id="8" name="Text 5"/>
          <p:cNvSpPr/>
          <p:nvPr/>
        </p:nvSpPr>
        <p:spPr>
          <a:xfrm>
            <a:off x="1279565" y="6933128"/>
            <a:ext cx="3654981" cy="553641"/>
          </a:xfrm>
          <a:prstGeom prst="rect">
            <a:avLst/>
          </a:prstGeom>
          <a:noFill/>
          <a:ln/>
        </p:spPr>
        <p:txBody>
          <a:bodyPr wrap="square" lIns="0" tIns="0" rIns="0" bIns="0" rtlCol="0" anchor="t"/>
          <a:lstStyle/>
          <a:p>
            <a:pPr marL="0" indent="0" algn="l">
              <a:lnSpc>
                <a:spcPts val="2150"/>
              </a:lnSpc>
              <a:buNone/>
            </a:pPr>
            <a:r>
              <a:rPr lang="en-US" sz="1500" dirty="0">
                <a:solidFill>
                  <a:srgbClr val="432338"/>
                </a:solidFill>
                <a:latin typeface="Source Sans 3" pitchFamily="34" charset="0"/>
                <a:ea typeface="Source Sans 3" pitchFamily="34" charset="-122"/>
                <a:cs typeface="Source Sans 3" pitchFamily="34" charset="-120"/>
              </a:rPr>
              <a:t>No real-time seat tracking leads to exceeding capacity limits</a:t>
            </a:r>
            <a:endParaRPr lang="en-US" sz="1500" dirty="0"/>
          </a:p>
        </p:txBody>
      </p:sp>
      <p:sp>
        <p:nvSpPr>
          <p:cNvPr id="9" name="Shape 6"/>
          <p:cNvSpPr/>
          <p:nvPr/>
        </p:nvSpPr>
        <p:spPr>
          <a:xfrm>
            <a:off x="5288042" y="6358890"/>
            <a:ext cx="4054197" cy="1327428"/>
          </a:xfrm>
          <a:prstGeom prst="roundRect">
            <a:avLst>
              <a:gd name="adj" fmla="val 6076"/>
            </a:avLst>
          </a:prstGeom>
          <a:solidFill>
            <a:srgbClr val="F9D2EB"/>
          </a:solidFill>
          <a:ln w="7620">
            <a:solidFill>
              <a:srgbClr val="DFB8D1"/>
            </a:solidFill>
            <a:prstDash val="solid"/>
          </a:ln>
        </p:spPr>
      </p:sp>
      <p:sp>
        <p:nvSpPr>
          <p:cNvPr id="10" name="Text 7"/>
          <p:cNvSpPr/>
          <p:nvPr/>
        </p:nvSpPr>
        <p:spPr>
          <a:xfrm>
            <a:off x="5487591" y="6558439"/>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Poor Visibility</a:t>
            </a:r>
            <a:endParaRPr lang="en-US" sz="1750" dirty="0"/>
          </a:p>
        </p:txBody>
      </p:sp>
      <p:sp>
        <p:nvSpPr>
          <p:cNvPr id="11" name="Text 8"/>
          <p:cNvSpPr/>
          <p:nvPr/>
        </p:nvSpPr>
        <p:spPr>
          <a:xfrm>
            <a:off x="5487591" y="6933128"/>
            <a:ext cx="3655100" cy="553641"/>
          </a:xfrm>
          <a:prstGeom prst="rect">
            <a:avLst/>
          </a:prstGeom>
          <a:noFill/>
          <a:ln/>
        </p:spPr>
        <p:txBody>
          <a:bodyPr wrap="square" lIns="0" tIns="0" rIns="0" bIns="0" rtlCol="0" anchor="t"/>
          <a:lstStyle/>
          <a:p>
            <a:pPr marL="0" indent="0" algn="l">
              <a:lnSpc>
                <a:spcPts val="2150"/>
              </a:lnSpc>
              <a:buNone/>
            </a:pPr>
            <a:r>
              <a:rPr lang="en-US" sz="1500" dirty="0">
                <a:solidFill>
                  <a:srgbClr val="432338"/>
                </a:solidFill>
                <a:latin typeface="Source Sans 3" pitchFamily="34" charset="0"/>
                <a:ea typeface="Source Sans 3" pitchFamily="34" charset="-122"/>
                <a:cs typeface="Source Sans 3" pitchFamily="34" charset="-120"/>
              </a:rPr>
              <a:t>Administrators can't monitor bookings effectively</a:t>
            </a:r>
            <a:endParaRPr lang="en-US" sz="1500" dirty="0"/>
          </a:p>
        </p:txBody>
      </p:sp>
      <p:sp>
        <p:nvSpPr>
          <p:cNvPr id="12" name="Shape 9"/>
          <p:cNvSpPr/>
          <p:nvPr/>
        </p:nvSpPr>
        <p:spPr>
          <a:xfrm>
            <a:off x="9496187" y="6358890"/>
            <a:ext cx="4054197" cy="1327428"/>
          </a:xfrm>
          <a:prstGeom prst="roundRect">
            <a:avLst>
              <a:gd name="adj" fmla="val 6076"/>
            </a:avLst>
          </a:prstGeom>
          <a:solidFill>
            <a:srgbClr val="F9D2EB"/>
          </a:solidFill>
          <a:ln w="7620">
            <a:solidFill>
              <a:srgbClr val="DFB8D1"/>
            </a:solidFill>
            <a:prstDash val="solid"/>
          </a:ln>
        </p:spPr>
      </p:sp>
      <p:sp>
        <p:nvSpPr>
          <p:cNvPr id="13" name="Text 10"/>
          <p:cNvSpPr/>
          <p:nvPr/>
        </p:nvSpPr>
        <p:spPr>
          <a:xfrm>
            <a:off x="9695736" y="6558439"/>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Data Fragmentation</a:t>
            </a:r>
            <a:endParaRPr lang="en-US" sz="1750" dirty="0"/>
          </a:p>
        </p:txBody>
      </p:sp>
      <p:sp>
        <p:nvSpPr>
          <p:cNvPr id="14" name="Text 11"/>
          <p:cNvSpPr/>
          <p:nvPr/>
        </p:nvSpPr>
        <p:spPr>
          <a:xfrm>
            <a:off x="9695736" y="6933128"/>
            <a:ext cx="3655100" cy="553641"/>
          </a:xfrm>
          <a:prstGeom prst="rect">
            <a:avLst/>
          </a:prstGeom>
          <a:noFill/>
          <a:ln/>
        </p:spPr>
        <p:txBody>
          <a:bodyPr wrap="square" lIns="0" tIns="0" rIns="0" bIns="0" rtlCol="0" anchor="t"/>
          <a:lstStyle/>
          <a:p>
            <a:pPr marL="0" indent="0" algn="l">
              <a:lnSpc>
                <a:spcPts val="2150"/>
              </a:lnSpc>
              <a:buNone/>
            </a:pPr>
            <a:r>
              <a:rPr lang="en-US" sz="1500" dirty="0">
                <a:solidFill>
                  <a:srgbClr val="432338"/>
                </a:solidFill>
                <a:latin typeface="Source Sans 3" pitchFamily="34" charset="0"/>
                <a:ea typeface="Source Sans 3" pitchFamily="34" charset="-122"/>
                <a:cs typeface="Source Sans 3" pitchFamily="34" charset="-120"/>
              </a:rPr>
              <a:t>Records scattered across multiple platforms without central database</a:t>
            </a:r>
            <a:endParaRPr lang="en-US" sz="1500" dirty="0"/>
          </a:p>
        </p:txBody>
      </p:sp>
      <p:sp>
        <p:nvSpPr>
          <p:cNvPr id="16" name="Rectangle 15">
            <a:extLst>
              <a:ext uri="{FF2B5EF4-FFF2-40B4-BE49-F238E27FC236}">
                <a16:creationId xmlns:a16="http://schemas.microsoft.com/office/drawing/2014/main" id="{50AD16A2-201E-3F1F-678E-D14EA31B62FF}"/>
              </a:ext>
            </a:extLst>
          </p:cNvPr>
          <p:cNvSpPr/>
          <p:nvPr/>
        </p:nvSpPr>
        <p:spPr>
          <a:xfrm>
            <a:off x="12801600" y="7778710"/>
            <a:ext cx="1688951" cy="364829"/>
          </a:xfrm>
          <a:prstGeom prst="rect">
            <a:avLst/>
          </a:prstGeom>
          <a:solidFill>
            <a:srgbClr val="FDF7FB"/>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99573"/>
            <a:ext cx="5930741" cy="704017"/>
          </a:xfrm>
          <a:prstGeom prst="rect">
            <a:avLst/>
          </a:prstGeom>
          <a:noFill/>
          <a:ln/>
        </p:spPr>
        <p:txBody>
          <a:bodyPr wrap="non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Project Goal &amp; Vision</a:t>
            </a:r>
            <a:endParaRPr lang="en-US" sz="4400" dirty="0"/>
          </a:p>
        </p:txBody>
      </p:sp>
      <p:sp>
        <p:nvSpPr>
          <p:cNvPr id="4" name="Text 1"/>
          <p:cNvSpPr/>
          <p:nvPr/>
        </p:nvSpPr>
        <p:spPr>
          <a:xfrm>
            <a:off x="6324124" y="336256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Build a </a:t>
            </a:r>
            <a:r>
              <a:rPr lang="en-US" sz="1850" dirty="0">
                <a:solidFill>
                  <a:srgbClr val="E851B2"/>
                </a:solidFill>
                <a:latin typeface="Source Sans 3" pitchFamily="34" charset="0"/>
                <a:ea typeface="Source Sans 3" pitchFamily="34" charset="-122"/>
                <a:cs typeface="Source Sans 3" pitchFamily="34" charset="-120"/>
              </a:rPr>
              <a:t>simple, web-based event booking system</a:t>
            </a:r>
            <a:r>
              <a:rPr lang="en-US" sz="1850" dirty="0">
                <a:solidFill>
                  <a:srgbClr val="432338"/>
                </a:solidFill>
                <a:latin typeface="Source Sans 3" pitchFamily="34" charset="0"/>
                <a:ea typeface="Source Sans 3" pitchFamily="34" charset="-122"/>
                <a:cs typeface="Source Sans 3" pitchFamily="34" charset="-120"/>
              </a:rPr>
              <a:t> that operates on campus Wi-Fi networks, allowing students to view events and reserve seats while giving administrators complete control through a unified platform.</a:t>
            </a:r>
            <a:endParaRPr lang="en-US" sz="1850" dirty="0"/>
          </a:p>
        </p:txBody>
      </p:sp>
      <p:sp>
        <p:nvSpPr>
          <p:cNvPr id="5" name="Text 2"/>
          <p:cNvSpPr/>
          <p:nvPr/>
        </p:nvSpPr>
        <p:spPr>
          <a:xfrm>
            <a:off x="6324124" y="4780836"/>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This solution ensures accurate seat tracking, prevents overbooking, and maintains comprehensive booking records—all accessible within the campus network.</a:t>
            </a:r>
            <a:endParaRPr lang="en-US" sz="1850" dirty="0"/>
          </a:p>
        </p:txBody>
      </p:sp>
      <p:sp>
        <p:nvSpPr>
          <p:cNvPr id="6" name="Rectangle 5">
            <a:extLst>
              <a:ext uri="{FF2B5EF4-FFF2-40B4-BE49-F238E27FC236}">
                <a16:creationId xmlns:a16="http://schemas.microsoft.com/office/drawing/2014/main" id="{8324D251-27A9-E5C8-F689-8DCC09488A8D}"/>
              </a:ext>
            </a:extLst>
          </p:cNvPr>
          <p:cNvSpPr/>
          <p:nvPr/>
        </p:nvSpPr>
        <p:spPr>
          <a:xfrm>
            <a:off x="12844631" y="7734748"/>
            <a:ext cx="1667435" cy="408791"/>
          </a:xfrm>
          <a:prstGeom prst="rect">
            <a:avLst/>
          </a:prstGeom>
          <a:solidFill>
            <a:srgbClr val="FEF9FC"/>
          </a:solidFill>
          <a:ln>
            <a:solidFill>
              <a:srgbClr val="FEF9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0577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System Objectives</a:t>
            </a:r>
            <a:endParaRPr lang="en-US" sz="4400" dirty="0"/>
          </a:p>
        </p:txBody>
      </p:sp>
      <p:sp>
        <p:nvSpPr>
          <p:cNvPr id="3" name="Text 1"/>
          <p:cNvSpPr/>
          <p:nvPr/>
        </p:nvSpPr>
        <p:spPr>
          <a:xfrm>
            <a:off x="837724" y="258853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Noto Serif HK Light" pitchFamily="34" charset="0"/>
                <a:ea typeface="Noto Serif HK Light" pitchFamily="34" charset="-122"/>
                <a:cs typeface="Noto Serif HK Light" pitchFamily="34" charset="-120"/>
              </a:rPr>
              <a:t>01</a:t>
            </a:r>
            <a:endParaRPr lang="en-US" sz="1850" dirty="0"/>
          </a:p>
        </p:txBody>
      </p:sp>
      <p:sp>
        <p:nvSpPr>
          <p:cNvPr id="4" name="Shape 2"/>
          <p:cNvSpPr/>
          <p:nvPr/>
        </p:nvSpPr>
        <p:spPr>
          <a:xfrm>
            <a:off x="837724" y="2964894"/>
            <a:ext cx="4158734" cy="30480"/>
          </a:xfrm>
          <a:prstGeom prst="rect">
            <a:avLst/>
          </a:prstGeom>
          <a:solidFill>
            <a:srgbClr val="E851B2"/>
          </a:solidFill>
          <a:ln/>
        </p:spPr>
      </p:sp>
      <p:sp>
        <p:nvSpPr>
          <p:cNvPr id="5" name="Text 3"/>
          <p:cNvSpPr/>
          <p:nvPr/>
        </p:nvSpPr>
        <p:spPr>
          <a:xfrm>
            <a:off x="837724" y="3145512"/>
            <a:ext cx="3059787"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Simple User Interface</a:t>
            </a:r>
            <a:endParaRPr lang="en-US" sz="2200" dirty="0"/>
          </a:p>
        </p:txBody>
      </p:sp>
      <p:sp>
        <p:nvSpPr>
          <p:cNvPr id="6" name="Text 4"/>
          <p:cNvSpPr/>
          <p:nvPr/>
        </p:nvSpPr>
        <p:spPr>
          <a:xfrm>
            <a:off x="837724" y="3641050"/>
            <a:ext cx="4158734"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Intuitive interface for students to browse and book events seamlessly</a:t>
            </a:r>
            <a:endParaRPr lang="en-US" sz="1850" dirty="0"/>
          </a:p>
        </p:txBody>
      </p:sp>
      <p:sp>
        <p:nvSpPr>
          <p:cNvPr id="7" name="Text 5"/>
          <p:cNvSpPr/>
          <p:nvPr/>
        </p:nvSpPr>
        <p:spPr>
          <a:xfrm>
            <a:off x="5235773" y="258853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Noto Serif HK Light" pitchFamily="34" charset="0"/>
                <a:ea typeface="Noto Serif HK Light" pitchFamily="34" charset="-122"/>
                <a:cs typeface="Noto Serif HK Light" pitchFamily="34" charset="-120"/>
              </a:rPr>
              <a:t>02</a:t>
            </a:r>
            <a:endParaRPr lang="en-US" sz="1850" dirty="0"/>
          </a:p>
        </p:txBody>
      </p:sp>
      <p:sp>
        <p:nvSpPr>
          <p:cNvPr id="8" name="Shape 6"/>
          <p:cNvSpPr/>
          <p:nvPr/>
        </p:nvSpPr>
        <p:spPr>
          <a:xfrm>
            <a:off x="5235773" y="2964894"/>
            <a:ext cx="4158734" cy="30480"/>
          </a:xfrm>
          <a:prstGeom prst="rect">
            <a:avLst/>
          </a:prstGeom>
          <a:solidFill>
            <a:srgbClr val="E851B2"/>
          </a:solidFill>
          <a:ln/>
        </p:spPr>
      </p:sp>
      <p:sp>
        <p:nvSpPr>
          <p:cNvPr id="9" name="Text 7"/>
          <p:cNvSpPr/>
          <p:nvPr/>
        </p:nvSpPr>
        <p:spPr>
          <a:xfrm>
            <a:off x="5235773" y="3145512"/>
            <a:ext cx="3588663"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Seat Availability Tracking</a:t>
            </a:r>
            <a:endParaRPr lang="en-US" sz="2200" dirty="0"/>
          </a:p>
        </p:txBody>
      </p:sp>
      <p:sp>
        <p:nvSpPr>
          <p:cNvPr id="10" name="Text 8"/>
          <p:cNvSpPr/>
          <p:nvPr/>
        </p:nvSpPr>
        <p:spPr>
          <a:xfrm>
            <a:off x="5235773" y="3641050"/>
            <a:ext cx="4158734"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Real-time seat counting prevents overbooking and double bookings</a:t>
            </a:r>
            <a:endParaRPr lang="en-US" sz="1850" dirty="0"/>
          </a:p>
        </p:txBody>
      </p:sp>
      <p:sp>
        <p:nvSpPr>
          <p:cNvPr id="11" name="Text 9"/>
          <p:cNvSpPr/>
          <p:nvPr/>
        </p:nvSpPr>
        <p:spPr>
          <a:xfrm>
            <a:off x="9633823" y="2588538"/>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Noto Serif HK Light" pitchFamily="34" charset="0"/>
                <a:ea typeface="Noto Serif HK Light" pitchFamily="34" charset="-122"/>
                <a:cs typeface="Noto Serif HK Light" pitchFamily="34" charset="-120"/>
              </a:rPr>
              <a:t>03</a:t>
            </a:r>
            <a:endParaRPr lang="en-US" sz="1850" dirty="0"/>
          </a:p>
        </p:txBody>
      </p:sp>
      <p:sp>
        <p:nvSpPr>
          <p:cNvPr id="12" name="Shape 10"/>
          <p:cNvSpPr/>
          <p:nvPr/>
        </p:nvSpPr>
        <p:spPr>
          <a:xfrm>
            <a:off x="9633823" y="2964894"/>
            <a:ext cx="4158853" cy="30480"/>
          </a:xfrm>
          <a:prstGeom prst="rect">
            <a:avLst/>
          </a:prstGeom>
          <a:solidFill>
            <a:srgbClr val="E851B2"/>
          </a:solidFill>
          <a:ln/>
        </p:spPr>
      </p:sp>
      <p:sp>
        <p:nvSpPr>
          <p:cNvPr id="13" name="Text 11"/>
          <p:cNvSpPr/>
          <p:nvPr/>
        </p:nvSpPr>
        <p:spPr>
          <a:xfrm>
            <a:off x="9633823" y="314551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Admin Dashboard</a:t>
            </a:r>
            <a:endParaRPr lang="en-US" sz="2200" dirty="0"/>
          </a:p>
        </p:txBody>
      </p:sp>
      <p:sp>
        <p:nvSpPr>
          <p:cNvPr id="14" name="Text 12"/>
          <p:cNvSpPr/>
          <p:nvPr/>
        </p:nvSpPr>
        <p:spPr>
          <a:xfrm>
            <a:off x="9633823" y="3641050"/>
            <a:ext cx="4158853"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Complete control for administrators to create and manage all events</a:t>
            </a:r>
            <a:endParaRPr lang="en-US" sz="1850" dirty="0"/>
          </a:p>
        </p:txBody>
      </p:sp>
      <p:sp>
        <p:nvSpPr>
          <p:cNvPr id="15" name="Text 13"/>
          <p:cNvSpPr/>
          <p:nvPr/>
        </p:nvSpPr>
        <p:spPr>
          <a:xfrm>
            <a:off x="837724" y="4825841"/>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Noto Serif HK Light" pitchFamily="34" charset="0"/>
                <a:ea typeface="Noto Serif HK Light" pitchFamily="34" charset="-122"/>
                <a:cs typeface="Noto Serif HK Light" pitchFamily="34" charset="-120"/>
              </a:rPr>
              <a:t>04</a:t>
            </a:r>
            <a:endParaRPr lang="en-US" sz="1850" dirty="0"/>
          </a:p>
        </p:txBody>
      </p:sp>
      <p:sp>
        <p:nvSpPr>
          <p:cNvPr id="16" name="Shape 14"/>
          <p:cNvSpPr/>
          <p:nvPr/>
        </p:nvSpPr>
        <p:spPr>
          <a:xfrm>
            <a:off x="837724" y="5202198"/>
            <a:ext cx="6357818" cy="30480"/>
          </a:xfrm>
          <a:prstGeom prst="rect">
            <a:avLst/>
          </a:prstGeom>
          <a:solidFill>
            <a:srgbClr val="E851B2"/>
          </a:solidFill>
          <a:ln/>
        </p:spPr>
      </p:sp>
      <p:sp>
        <p:nvSpPr>
          <p:cNvPr id="17" name="Text 15"/>
          <p:cNvSpPr/>
          <p:nvPr/>
        </p:nvSpPr>
        <p:spPr>
          <a:xfrm>
            <a:off x="837724" y="5382816"/>
            <a:ext cx="2980134"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Centralized Database</a:t>
            </a:r>
            <a:endParaRPr lang="en-US" sz="2200" dirty="0"/>
          </a:p>
        </p:txBody>
      </p:sp>
      <p:sp>
        <p:nvSpPr>
          <p:cNvPr id="18" name="Text 16"/>
          <p:cNvSpPr/>
          <p:nvPr/>
        </p:nvSpPr>
        <p:spPr>
          <a:xfrm>
            <a:off x="837724" y="5878354"/>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Secure storage of all booking records and event information</a:t>
            </a:r>
            <a:endParaRPr lang="en-US" sz="1850" dirty="0"/>
          </a:p>
        </p:txBody>
      </p:sp>
      <p:sp>
        <p:nvSpPr>
          <p:cNvPr id="19" name="Text 17"/>
          <p:cNvSpPr/>
          <p:nvPr/>
        </p:nvSpPr>
        <p:spPr>
          <a:xfrm>
            <a:off x="7434858" y="4825841"/>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432338"/>
                </a:solidFill>
                <a:latin typeface="Noto Serif HK Light" pitchFamily="34" charset="0"/>
                <a:ea typeface="Noto Serif HK Light" pitchFamily="34" charset="-122"/>
                <a:cs typeface="Noto Serif HK Light" pitchFamily="34" charset="-120"/>
              </a:rPr>
              <a:t>05</a:t>
            </a:r>
            <a:endParaRPr lang="en-US" sz="1850" dirty="0"/>
          </a:p>
        </p:txBody>
      </p:sp>
      <p:sp>
        <p:nvSpPr>
          <p:cNvPr id="20" name="Shape 18"/>
          <p:cNvSpPr/>
          <p:nvPr/>
        </p:nvSpPr>
        <p:spPr>
          <a:xfrm>
            <a:off x="7434858" y="5202198"/>
            <a:ext cx="6357818" cy="30480"/>
          </a:xfrm>
          <a:prstGeom prst="rect">
            <a:avLst/>
          </a:prstGeom>
          <a:solidFill>
            <a:srgbClr val="E851B2"/>
          </a:solidFill>
          <a:ln/>
        </p:spPr>
      </p:sp>
      <p:sp>
        <p:nvSpPr>
          <p:cNvPr id="21" name="Text 19"/>
          <p:cNvSpPr/>
          <p:nvPr/>
        </p:nvSpPr>
        <p:spPr>
          <a:xfrm>
            <a:off x="7434858" y="5382816"/>
            <a:ext cx="3532108"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Local Network Operation</a:t>
            </a:r>
            <a:endParaRPr lang="en-US" sz="2200" dirty="0"/>
          </a:p>
        </p:txBody>
      </p:sp>
      <p:sp>
        <p:nvSpPr>
          <p:cNvPr id="22" name="Text 20"/>
          <p:cNvSpPr/>
          <p:nvPr/>
        </p:nvSpPr>
        <p:spPr>
          <a:xfrm>
            <a:off x="7434858" y="5878354"/>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Runs on same Wi-Fi network for campus-only access and demo purposes</a:t>
            </a:r>
            <a:endParaRPr lang="en-US" sz="1850" dirty="0"/>
          </a:p>
        </p:txBody>
      </p:sp>
      <p:sp>
        <p:nvSpPr>
          <p:cNvPr id="23" name="Rectangle 22">
            <a:extLst>
              <a:ext uri="{FF2B5EF4-FFF2-40B4-BE49-F238E27FC236}">
                <a16:creationId xmlns:a16="http://schemas.microsoft.com/office/drawing/2014/main" id="{490D5AA0-74B9-DF32-A133-A4CAC05312B0}"/>
              </a:ext>
            </a:extLst>
          </p:cNvPr>
          <p:cNvSpPr/>
          <p:nvPr/>
        </p:nvSpPr>
        <p:spPr>
          <a:xfrm>
            <a:off x="12844631" y="7670202"/>
            <a:ext cx="1710465" cy="528918"/>
          </a:xfrm>
          <a:prstGeom prst="rect">
            <a:avLst/>
          </a:prstGeom>
          <a:solidFill>
            <a:srgbClr val="FE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92900"/>
            <a:ext cx="5897523" cy="704017"/>
          </a:xfrm>
          <a:prstGeom prst="rect">
            <a:avLst/>
          </a:prstGeom>
          <a:noFill/>
          <a:ln/>
        </p:spPr>
        <p:txBody>
          <a:bodyPr wrap="non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Target Users &amp; Scope</a:t>
            </a:r>
            <a:endParaRPr lang="en-US" sz="4400" dirty="0"/>
          </a:p>
        </p:txBody>
      </p:sp>
      <p:sp>
        <p:nvSpPr>
          <p:cNvPr id="3" name="Text 1"/>
          <p:cNvSpPr/>
          <p:nvPr/>
        </p:nvSpPr>
        <p:spPr>
          <a:xfrm>
            <a:off x="837724" y="2595205"/>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371A2D"/>
                </a:solidFill>
                <a:latin typeface="Noto Serif HK Semi Bold" pitchFamily="34" charset="0"/>
                <a:ea typeface="Noto Serif HK Semi Bold" pitchFamily="34" charset="-122"/>
                <a:cs typeface="Noto Serif HK Semi Bold" pitchFamily="34" charset="-120"/>
              </a:rPr>
              <a:t>Users</a:t>
            </a:r>
            <a:endParaRPr lang="en-US" sz="2650" dirty="0"/>
          </a:p>
        </p:txBody>
      </p:sp>
      <p:sp>
        <p:nvSpPr>
          <p:cNvPr id="4" name="Shape 2"/>
          <p:cNvSpPr/>
          <p:nvPr/>
        </p:nvSpPr>
        <p:spPr>
          <a:xfrm>
            <a:off x="837724" y="3286720"/>
            <a:ext cx="2973110" cy="3380780"/>
          </a:xfrm>
          <a:prstGeom prst="roundRect">
            <a:avLst>
              <a:gd name="adj" fmla="val 3382"/>
            </a:avLst>
          </a:prstGeom>
          <a:solidFill>
            <a:srgbClr val="FFFFFF">
              <a:alpha val="95000"/>
            </a:srgbClr>
          </a:solidFill>
          <a:ln w="30480">
            <a:solidFill>
              <a:srgbClr val="DFB8D1"/>
            </a:solidFill>
            <a:prstDash val="solid"/>
          </a:ln>
        </p:spPr>
      </p:sp>
      <p:sp>
        <p:nvSpPr>
          <p:cNvPr id="5" name="Text 3"/>
          <p:cNvSpPr/>
          <p:nvPr/>
        </p:nvSpPr>
        <p:spPr>
          <a:xfrm>
            <a:off x="1107519" y="3556516"/>
            <a:ext cx="2433518"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Administrators</a:t>
            </a:r>
            <a:endParaRPr lang="en-US" sz="2200" dirty="0"/>
          </a:p>
        </p:txBody>
      </p:sp>
      <p:sp>
        <p:nvSpPr>
          <p:cNvPr id="6" name="Text 4"/>
          <p:cNvSpPr/>
          <p:nvPr/>
        </p:nvSpPr>
        <p:spPr>
          <a:xfrm>
            <a:off x="1107519" y="4147780"/>
            <a:ext cx="2433518" cy="2249924"/>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Create events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Manage Events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Set seat limits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Monitor bookings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View analytics</a:t>
            </a:r>
            <a:endParaRPr lang="en-US" sz="1850" dirty="0"/>
          </a:p>
        </p:txBody>
      </p:sp>
      <p:sp>
        <p:nvSpPr>
          <p:cNvPr id="7" name="Shape 5"/>
          <p:cNvSpPr/>
          <p:nvPr/>
        </p:nvSpPr>
        <p:spPr>
          <a:xfrm>
            <a:off x="4050149" y="3286720"/>
            <a:ext cx="2973110" cy="3380780"/>
          </a:xfrm>
          <a:prstGeom prst="roundRect">
            <a:avLst>
              <a:gd name="adj" fmla="val 3382"/>
            </a:avLst>
          </a:prstGeom>
          <a:solidFill>
            <a:srgbClr val="FFFFFF">
              <a:alpha val="95000"/>
            </a:srgbClr>
          </a:solidFill>
          <a:ln w="30480">
            <a:solidFill>
              <a:srgbClr val="DFB8D1"/>
            </a:solidFill>
            <a:prstDash val="solid"/>
          </a:ln>
        </p:spPr>
      </p:sp>
      <p:sp>
        <p:nvSpPr>
          <p:cNvPr id="8" name="Text 6"/>
          <p:cNvSpPr/>
          <p:nvPr/>
        </p:nvSpPr>
        <p:spPr>
          <a:xfrm>
            <a:off x="4319945" y="3556516"/>
            <a:ext cx="2433518" cy="351949"/>
          </a:xfrm>
          <a:prstGeom prst="rect">
            <a:avLst/>
          </a:prstGeom>
          <a:noFill/>
          <a:ln/>
        </p:spPr>
        <p:txBody>
          <a:bodyPr wrap="none" lIns="0" tIns="0" rIns="0" bIns="0" rtlCol="0" anchor="t"/>
          <a:lstStyle/>
          <a:p>
            <a:pPr marL="0" indent="0" algn="l">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Students</a:t>
            </a:r>
            <a:endParaRPr lang="en-US" sz="2200" dirty="0"/>
          </a:p>
        </p:txBody>
      </p:sp>
      <p:sp>
        <p:nvSpPr>
          <p:cNvPr id="9" name="Text 7"/>
          <p:cNvSpPr/>
          <p:nvPr/>
        </p:nvSpPr>
        <p:spPr>
          <a:xfrm>
            <a:off x="4319945" y="4147780"/>
            <a:ext cx="2433518" cy="1783199"/>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Log in securely</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Browse events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Book seats</a:t>
            </a:r>
            <a:endParaRPr lang="en-US" sz="1850" dirty="0"/>
          </a:p>
          <a:p>
            <a:pPr marL="342900" indent="-342900" algn="l">
              <a:lnSpc>
                <a:spcPts val="3000"/>
              </a:lnSpc>
              <a:buSzPct val="100000"/>
              <a:buChar char="•"/>
            </a:pPr>
            <a:r>
              <a:rPr lang="en-US" sz="1850" dirty="0">
                <a:solidFill>
                  <a:srgbClr val="432338"/>
                </a:solidFill>
                <a:latin typeface="Source Sans 3" pitchFamily="34" charset="0"/>
                <a:ea typeface="Source Sans 3" pitchFamily="34" charset="-122"/>
                <a:cs typeface="Source Sans 3" pitchFamily="34" charset="-120"/>
              </a:rPr>
              <a:t>Track reservations</a:t>
            </a:r>
            <a:endParaRPr lang="en-US" sz="1850" dirty="0"/>
          </a:p>
        </p:txBody>
      </p:sp>
      <p:sp>
        <p:nvSpPr>
          <p:cNvPr id="10" name="Text 8"/>
          <p:cNvSpPr/>
          <p:nvPr/>
        </p:nvSpPr>
        <p:spPr>
          <a:xfrm>
            <a:off x="7614761" y="2595205"/>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371A2D"/>
                </a:solidFill>
                <a:latin typeface="Noto Serif HK Semi Bold" pitchFamily="34" charset="0"/>
                <a:ea typeface="Noto Serif HK Semi Bold" pitchFamily="34" charset="-122"/>
                <a:cs typeface="Noto Serif HK Semi Bold" pitchFamily="34" charset="-120"/>
              </a:rPr>
              <a:t>Event Types</a:t>
            </a:r>
            <a:endParaRPr lang="en-US" sz="2650" dirty="0"/>
          </a:p>
        </p:txBody>
      </p:sp>
      <p:sp>
        <p:nvSpPr>
          <p:cNvPr id="11" name="Text 9"/>
          <p:cNvSpPr/>
          <p:nvPr/>
        </p:nvSpPr>
        <p:spPr>
          <a:xfrm>
            <a:off x="7614761" y="3256836"/>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Designed for campus-wide events including college festivals, workshops, seminars, and club activities.</a:t>
            </a:r>
            <a:endParaRPr lang="en-US" sz="1850" dirty="0"/>
          </a:p>
        </p:txBody>
      </p:sp>
      <p:sp>
        <p:nvSpPr>
          <p:cNvPr id="12" name="Text 10"/>
          <p:cNvSpPr/>
          <p:nvPr/>
        </p:nvSpPr>
        <p:spPr>
          <a:xfrm>
            <a:off x="7614761" y="4238268"/>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432338"/>
                </a:solidFill>
                <a:latin typeface="Source Sans 3" pitchFamily="34" charset="0"/>
                <a:ea typeface="Source Sans 3" pitchFamily="34" charset="-122"/>
                <a:cs typeface="Source Sans 3" pitchFamily="34" charset="-120"/>
              </a:rPr>
              <a:t>System operates within campus network boundaries and connects to Firebase for data storage—no external hosting required for demonstrations.</a:t>
            </a:r>
            <a:endParaRPr lang="en-US" sz="1850" dirty="0"/>
          </a:p>
        </p:txBody>
      </p:sp>
      <p:sp>
        <p:nvSpPr>
          <p:cNvPr id="13" name="Rectangle 12">
            <a:extLst>
              <a:ext uri="{FF2B5EF4-FFF2-40B4-BE49-F238E27FC236}">
                <a16:creationId xmlns:a16="http://schemas.microsoft.com/office/drawing/2014/main" id="{B02547B3-DD04-18C9-AB60-88C8EB25363A}"/>
              </a:ext>
            </a:extLst>
          </p:cNvPr>
          <p:cNvSpPr/>
          <p:nvPr/>
        </p:nvSpPr>
        <p:spPr>
          <a:xfrm>
            <a:off x="12812358" y="7702475"/>
            <a:ext cx="1731981" cy="441064"/>
          </a:xfrm>
          <a:prstGeom prst="rect">
            <a:avLst/>
          </a:prstGeom>
          <a:solidFill>
            <a:srgbClr val="FDF7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96940" y="1474589"/>
            <a:ext cx="3432810" cy="428982"/>
          </a:xfrm>
          <a:prstGeom prst="rect">
            <a:avLst/>
          </a:prstGeom>
          <a:noFill/>
          <a:ln/>
        </p:spPr>
        <p:txBody>
          <a:bodyPr wrap="none" lIns="0" tIns="0" rIns="0" bIns="0" rtlCol="0" anchor="t"/>
          <a:lstStyle/>
          <a:p>
            <a:pPr marL="0" indent="0" algn="l">
              <a:lnSpc>
                <a:spcPts val="3350"/>
              </a:lnSpc>
              <a:buNone/>
            </a:pPr>
            <a:r>
              <a:rPr lang="en-US" sz="2700" dirty="0">
                <a:solidFill>
                  <a:srgbClr val="371A2D"/>
                </a:solidFill>
                <a:latin typeface="Noto Serif HK Semi Bold" pitchFamily="34" charset="0"/>
                <a:ea typeface="Noto Serif HK Semi Bold" pitchFamily="34" charset="-122"/>
                <a:cs typeface="Noto Serif HK Semi Bold" pitchFamily="34" charset="-120"/>
              </a:rPr>
              <a:t>Technology Stack</a:t>
            </a:r>
            <a:endParaRPr lang="en-US" sz="27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6940" y="2036921"/>
            <a:ext cx="291703" cy="291703"/>
          </a:xfrm>
          <a:prstGeom prst="rect">
            <a:avLst/>
          </a:prstGeom>
        </p:spPr>
      </p:pic>
      <p:sp>
        <p:nvSpPr>
          <p:cNvPr id="5" name="Text 1"/>
          <p:cNvSpPr/>
          <p:nvPr/>
        </p:nvSpPr>
        <p:spPr>
          <a:xfrm>
            <a:off x="5996940" y="2439710"/>
            <a:ext cx="1716405" cy="214551"/>
          </a:xfrm>
          <a:prstGeom prst="rect">
            <a:avLst/>
          </a:prstGeom>
          <a:noFill/>
          <a:ln/>
        </p:spPr>
        <p:txBody>
          <a:bodyPr wrap="none" lIns="0" tIns="0" rIns="0" bIns="0" rtlCol="0" anchor="t"/>
          <a:lstStyle/>
          <a:p>
            <a:pPr marL="0" indent="0" algn="l">
              <a:lnSpc>
                <a:spcPts val="16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Frontend</a:t>
            </a:r>
            <a:endParaRPr lang="en-US" sz="1600" dirty="0"/>
          </a:p>
        </p:txBody>
      </p:sp>
      <p:sp>
        <p:nvSpPr>
          <p:cNvPr id="6" name="Text 2"/>
          <p:cNvSpPr/>
          <p:nvPr/>
        </p:nvSpPr>
        <p:spPr>
          <a:xfrm>
            <a:off x="5996940" y="2707600"/>
            <a:ext cx="8122920" cy="375523"/>
          </a:xfrm>
          <a:prstGeom prst="rect">
            <a:avLst/>
          </a:prstGeom>
          <a:noFill/>
          <a:ln/>
        </p:spPr>
        <p:txBody>
          <a:bodyPr wrap="square" lIns="0" tIns="0" rIns="0" bIns="0" rtlCol="0" anchor="t"/>
          <a:lstStyle/>
          <a:p>
            <a:pPr marL="342900" indent="-342900" algn="l">
              <a:lnSpc>
                <a:spcPts val="1450"/>
              </a:lnSpc>
              <a:buSzPct val="100000"/>
              <a:buChar char="•"/>
            </a:pPr>
            <a:r>
              <a:rPr lang="en-US" sz="1400" dirty="0">
                <a:solidFill>
                  <a:srgbClr val="432338"/>
                </a:solidFill>
                <a:latin typeface="Source Sans 3" pitchFamily="34" charset="0"/>
                <a:ea typeface="Source Sans 3" pitchFamily="34" charset="-122"/>
                <a:cs typeface="Source Sans 3" pitchFamily="34" charset="-120"/>
              </a:rPr>
              <a:t>The frontend of the system is developed using </a:t>
            </a:r>
            <a:r>
              <a:rPr lang="en-US" sz="1400" b="1" dirty="0">
                <a:solidFill>
                  <a:srgbClr val="432338"/>
                </a:solidFill>
                <a:latin typeface="Source Sans 3" pitchFamily="34" charset="0"/>
                <a:ea typeface="Source Sans 3" pitchFamily="34" charset="-122"/>
                <a:cs typeface="Source Sans 3" pitchFamily="34" charset="-120"/>
              </a:rPr>
              <a:t>HTML5, CSS3, and Vanilla JavaScript</a:t>
            </a:r>
            <a:r>
              <a:rPr lang="en-US" sz="1400" dirty="0">
                <a:solidFill>
                  <a:srgbClr val="432338"/>
                </a:solidFill>
                <a:latin typeface="Source Sans 3" pitchFamily="34" charset="0"/>
                <a:ea typeface="Source Sans 3" pitchFamily="34" charset="-122"/>
                <a:cs typeface="Source Sans 3" pitchFamily="34" charset="-120"/>
              </a:rPr>
              <a:t> to create a responsive and interactive user interface for both admin and student dashboards.</a:t>
            </a:r>
            <a:endParaRPr lang="en-US" sz="14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6940" y="3260884"/>
            <a:ext cx="291703" cy="291703"/>
          </a:xfrm>
          <a:prstGeom prst="rect">
            <a:avLst/>
          </a:prstGeom>
        </p:spPr>
      </p:pic>
      <p:sp>
        <p:nvSpPr>
          <p:cNvPr id="8" name="Text 3"/>
          <p:cNvSpPr/>
          <p:nvPr/>
        </p:nvSpPr>
        <p:spPr>
          <a:xfrm>
            <a:off x="5996940" y="3663672"/>
            <a:ext cx="1716405" cy="214551"/>
          </a:xfrm>
          <a:prstGeom prst="rect">
            <a:avLst/>
          </a:prstGeom>
          <a:noFill/>
          <a:ln/>
        </p:spPr>
        <p:txBody>
          <a:bodyPr wrap="none" lIns="0" tIns="0" rIns="0" bIns="0" rtlCol="0" anchor="t"/>
          <a:lstStyle/>
          <a:p>
            <a:pPr marL="0" indent="0" algn="l">
              <a:lnSpc>
                <a:spcPts val="16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Backend</a:t>
            </a:r>
            <a:endParaRPr lang="en-US" sz="1600" dirty="0"/>
          </a:p>
        </p:txBody>
      </p:sp>
      <p:sp>
        <p:nvSpPr>
          <p:cNvPr id="9" name="Text 4"/>
          <p:cNvSpPr/>
          <p:nvPr/>
        </p:nvSpPr>
        <p:spPr>
          <a:xfrm>
            <a:off x="5996940" y="3931563"/>
            <a:ext cx="8122920" cy="375523"/>
          </a:xfrm>
          <a:prstGeom prst="rect">
            <a:avLst/>
          </a:prstGeom>
          <a:noFill/>
          <a:ln/>
        </p:spPr>
        <p:txBody>
          <a:bodyPr wrap="square" lIns="0" tIns="0" rIns="0" bIns="0" rtlCol="0" anchor="t"/>
          <a:lstStyle/>
          <a:p>
            <a:pPr marL="342900" indent="-342900" algn="l">
              <a:lnSpc>
                <a:spcPts val="1450"/>
              </a:lnSpc>
              <a:buSzPct val="100000"/>
              <a:buChar char="•"/>
            </a:pPr>
            <a:r>
              <a:rPr lang="en-US" sz="1400" dirty="0">
                <a:solidFill>
                  <a:srgbClr val="432338"/>
                </a:solidFill>
                <a:latin typeface="Source Sans 3" pitchFamily="34" charset="0"/>
                <a:ea typeface="Source Sans 3" pitchFamily="34" charset="-122"/>
                <a:cs typeface="Source Sans 3" pitchFamily="34" charset="-120"/>
              </a:rPr>
              <a:t>The backend is implemented using </a:t>
            </a:r>
            <a:r>
              <a:rPr lang="en-US" sz="1400" b="1" dirty="0">
                <a:solidFill>
                  <a:srgbClr val="432338"/>
                </a:solidFill>
                <a:latin typeface="Source Sans 3" pitchFamily="34" charset="0"/>
                <a:ea typeface="Source Sans 3" pitchFamily="34" charset="-122"/>
                <a:cs typeface="Source Sans 3" pitchFamily="34" charset="-120"/>
              </a:rPr>
              <a:t>Firebase Authentication</a:t>
            </a:r>
            <a:r>
              <a:rPr lang="en-US" sz="1400" dirty="0">
                <a:solidFill>
                  <a:srgbClr val="432338"/>
                </a:solidFill>
                <a:latin typeface="Source Sans 3" pitchFamily="34" charset="0"/>
                <a:ea typeface="Source Sans 3" pitchFamily="34" charset="-122"/>
                <a:cs typeface="Source Sans 3" pitchFamily="34" charset="-120"/>
              </a:rPr>
              <a:t> for secure user login and </a:t>
            </a:r>
            <a:r>
              <a:rPr lang="en-US" sz="1400" b="1" dirty="0">
                <a:solidFill>
                  <a:srgbClr val="432338"/>
                </a:solidFill>
                <a:latin typeface="Source Sans 3" pitchFamily="34" charset="0"/>
                <a:ea typeface="Source Sans 3" pitchFamily="34" charset="-122"/>
                <a:cs typeface="Source Sans 3" pitchFamily="34" charset="-120"/>
              </a:rPr>
              <a:t>Firebase Firestore</a:t>
            </a:r>
            <a:r>
              <a:rPr lang="en-US" sz="1400" dirty="0">
                <a:solidFill>
                  <a:srgbClr val="432338"/>
                </a:solidFill>
                <a:latin typeface="Source Sans 3" pitchFamily="34" charset="0"/>
                <a:ea typeface="Source Sans 3" pitchFamily="34" charset="-122"/>
                <a:cs typeface="Source Sans 3" pitchFamily="34" charset="-120"/>
              </a:rPr>
              <a:t> as a serverless NoSQL database for real-time event and booking management.</a:t>
            </a:r>
            <a:endParaRPr lang="en-US" sz="14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6940" y="4484846"/>
            <a:ext cx="291703" cy="291703"/>
          </a:xfrm>
          <a:prstGeom prst="rect">
            <a:avLst/>
          </a:prstGeom>
        </p:spPr>
      </p:pic>
      <p:sp>
        <p:nvSpPr>
          <p:cNvPr id="11" name="Text 5"/>
          <p:cNvSpPr/>
          <p:nvPr/>
        </p:nvSpPr>
        <p:spPr>
          <a:xfrm>
            <a:off x="5996940" y="4887635"/>
            <a:ext cx="1716405" cy="214551"/>
          </a:xfrm>
          <a:prstGeom prst="rect">
            <a:avLst/>
          </a:prstGeom>
          <a:noFill/>
          <a:ln/>
        </p:spPr>
        <p:txBody>
          <a:bodyPr wrap="none" lIns="0" tIns="0" rIns="0" bIns="0" rtlCol="0" anchor="t"/>
          <a:lstStyle/>
          <a:p>
            <a:pPr marL="0" indent="0" algn="l">
              <a:lnSpc>
                <a:spcPts val="16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Hosting</a:t>
            </a:r>
            <a:endParaRPr lang="en-US" sz="1600" dirty="0"/>
          </a:p>
        </p:txBody>
      </p:sp>
      <p:sp>
        <p:nvSpPr>
          <p:cNvPr id="12" name="Text 6"/>
          <p:cNvSpPr/>
          <p:nvPr/>
        </p:nvSpPr>
        <p:spPr>
          <a:xfrm>
            <a:off x="5996940" y="5155525"/>
            <a:ext cx="8122920" cy="375523"/>
          </a:xfrm>
          <a:prstGeom prst="rect">
            <a:avLst/>
          </a:prstGeom>
          <a:noFill/>
          <a:ln/>
        </p:spPr>
        <p:txBody>
          <a:bodyPr wrap="square" lIns="0" tIns="0" rIns="0" bIns="0" rtlCol="0" anchor="t"/>
          <a:lstStyle/>
          <a:p>
            <a:pPr marL="0" indent="0" algn="l">
              <a:lnSpc>
                <a:spcPts val="1450"/>
              </a:lnSpc>
              <a:buNone/>
            </a:pPr>
            <a:r>
              <a:rPr lang="en-US" sz="1400" dirty="0">
                <a:solidFill>
                  <a:srgbClr val="432338"/>
                </a:solidFill>
                <a:latin typeface="Source Sans 3" pitchFamily="34" charset="0"/>
                <a:ea typeface="Source Sans 3" pitchFamily="34" charset="-122"/>
                <a:cs typeface="Source Sans 3" pitchFamily="34" charset="-120"/>
              </a:rPr>
              <a:t>The application is hosted locally during development using </a:t>
            </a:r>
            <a:r>
              <a:rPr lang="en-US" sz="1400" b="1" dirty="0">
                <a:solidFill>
                  <a:srgbClr val="432338"/>
                </a:solidFill>
                <a:latin typeface="Source Sans 3" pitchFamily="34" charset="0"/>
                <a:ea typeface="Source Sans 3" pitchFamily="34" charset="-122"/>
                <a:cs typeface="Source Sans 3" pitchFamily="34" charset="-120"/>
              </a:rPr>
              <a:t>Live Server in Visual Studio Code</a:t>
            </a:r>
            <a:r>
              <a:rPr lang="en-US" sz="1400" dirty="0">
                <a:solidFill>
                  <a:srgbClr val="432338"/>
                </a:solidFill>
                <a:latin typeface="Source Sans 3" pitchFamily="34" charset="0"/>
                <a:ea typeface="Source Sans 3" pitchFamily="34" charset="-122"/>
                <a:cs typeface="Source Sans 3" pitchFamily="34" charset="-120"/>
              </a:rPr>
              <a:t>, and it can be deployed to </a:t>
            </a:r>
            <a:r>
              <a:rPr lang="en-US" sz="1400" b="1" dirty="0">
                <a:solidFill>
                  <a:srgbClr val="432338"/>
                </a:solidFill>
                <a:latin typeface="Source Sans 3" pitchFamily="34" charset="0"/>
                <a:ea typeface="Source Sans 3" pitchFamily="34" charset="-122"/>
                <a:cs typeface="Source Sans 3" pitchFamily="34" charset="-120"/>
              </a:rPr>
              <a:t>Firebase Hosting</a:t>
            </a:r>
            <a:r>
              <a:rPr lang="en-US" sz="1400" dirty="0">
                <a:solidFill>
                  <a:srgbClr val="432338"/>
                </a:solidFill>
                <a:latin typeface="Source Sans 3" pitchFamily="34" charset="0"/>
                <a:ea typeface="Source Sans 3" pitchFamily="34" charset="-122"/>
                <a:cs typeface="Source Sans 3" pitchFamily="34" charset="-120"/>
              </a:rPr>
              <a:t> for production use.</a:t>
            </a:r>
            <a:endParaRPr lang="en-US" sz="140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6940" y="5708809"/>
            <a:ext cx="291703" cy="291703"/>
          </a:xfrm>
          <a:prstGeom prst="rect">
            <a:avLst/>
          </a:prstGeom>
        </p:spPr>
      </p:pic>
      <p:sp>
        <p:nvSpPr>
          <p:cNvPr id="14" name="Text 7"/>
          <p:cNvSpPr/>
          <p:nvPr/>
        </p:nvSpPr>
        <p:spPr>
          <a:xfrm>
            <a:off x="5996940" y="6111597"/>
            <a:ext cx="1716405" cy="214551"/>
          </a:xfrm>
          <a:prstGeom prst="rect">
            <a:avLst/>
          </a:prstGeom>
          <a:noFill/>
          <a:ln/>
        </p:spPr>
        <p:txBody>
          <a:bodyPr wrap="none" lIns="0" tIns="0" rIns="0" bIns="0" rtlCol="0" anchor="t"/>
          <a:lstStyle/>
          <a:p>
            <a:pPr marL="0" indent="0" algn="l">
              <a:lnSpc>
                <a:spcPts val="16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Tools</a:t>
            </a:r>
            <a:endParaRPr lang="en-US" sz="1600" dirty="0"/>
          </a:p>
        </p:txBody>
      </p:sp>
      <p:sp>
        <p:nvSpPr>
          <p:cNvPr id="15" name="Text 8"/>
          <p:cNvSpPr/>
          <p:nvPr/>
        </p:nvSpPr>
        <p:spPr>
          <a:xfrm>
            <a:off x="5996940" y="6379488"/>
            <a:ext cx="8122920" cy="375523"/>
          </a:xfrm>
          <a:prstGeom prst="rect">
            <a:avLst/>
          </a:prstGeom>
          <a:noFill/>
          <a:ln/>
        </p:spPr>
        <p:txBody>
          <a:bodyPr wrap="square" lIns="0" tIns="0" rIns="0" bIns="0" rtlCol="0" anchor="t"/>
          <a:lstStyle/>
          <a:p>
            <a:pPr marL="0" indent="0" algn="l">
              <a:lnSpc>
                <a:spcPts val="1450"/>
              </a:lnSpc>
              <a:buNone/>
            </a:pPr>
            <a:r>
              <a:rPr lang="en-US" sz="1400" dirty="0">
                <a:solidFill>
                  <a:srgbClr val="432338"/>
                </a:solidFill>
                <a:latin typeface="Source Sans 3" pitchFamily="34" charset="0"/>
                <a:ea typeface="Source Sans 3" pitchFamily="34" charset="-122"/>
                <a:cs typeface="Source Sans 3" pitchFamily="34" charset="-120"/>
              </a:rPr>
              <a:t>The development tools used include </a:t>
            </a:r>
            <a:r>
              <a:rPr lang="en-US" sz="1400" b="1" dirty="0">
                <a:solidFill>
                  <a:srgbClr val="432338"/>
                </a:solidFill>
                <a:latin typeface="Source Sans 3" pitchFamily="34" charset="0"/>
                <a:ea typeface="Source Sans 3" pitchFamily="34" charset="-122"/>
                <a:cs typeface="Source Sans 3" pitchFamily="34" charset="-120"/>
              </a:rPr>
              <a:t>Visual Studio Code</a:t>
            </a:r>
            <a:r>
              <a:rPr lang="en-US" sz="1400" dirty="0">
                <a:solidFill>
                  <a:srgbClr val="432338"/>
                </a:solidFill>
                <a:latin typeface="Source Sans 3" pitchFamily="34" charset="0"/>
                <a:ea typeface="Source Sans 3" pitchFamily="34" charset="-122"/>
                <a:cs typeface="Source Sans 3" pitchFamily="34" charset="-120"/>
              </a:rPr>
              <a:t> for coding, </a:t>
            </a:r>
            <a:r>
              <a:rPr lang="en-US" sz="1400" b="1" dirty="0">
                <a:solidFill>
                  <a:srgbClr val="432338"/>
                </a:solidFill>
                <a:latin typeface="Source Sans 3" pitchFamily="34" charset="0"/>
                <a:ea typeface="Source Sans 3" pitchFamily="34" charset="-122"/>
                <a:cs typeface="Source Sans 3" pitchFamily="34" charset="-120"/>
              </a:rPr>
              <a:t>Firebase Console</a:t>
            </a:r>
            <a:r>
              <a:rPr lang="en-US" sz="1400" dirty="0">
                <a:solidFill>
                  <a:srgbClr val="432338"/>
                </a:solidFill>
                <a:latin typeface="Source Sans 3" pitchFamily="34" charset="0"/>
                <a:ea typeface="Source Sans 3" pitchFamily="34" charset="-122"/>
                <a:cs typeface="Source Sans 3" pitchFamily="34" charset="-120"/>
              </a:rPr>
              <a:t> for backend configuration, and standard web browsers such as </a:t>
            </a:r>
            <a:r>
              <a:rPr lang="en-US" sz="1400" b="1" dirty="0">
                <a:solidFill>
                  <a:srgbClr val="432338"/>
                </a:solidFill>
                <a:latin typeface="Source Sans 3" pitchFamily="34" charset="0"/>
                <a:ea typeface="Source Sans 3" pitchFamily="34" charset="-122"/>
                <a:cs typeface="Source Sans 3" pitchFamily="34" charset="-120"/>
              </a:rPr>
              <a:t>Google Chrome</a:t>
            </a:r>
            <a:r>
              <a:rPr lang="en-US" sz="1400" dirty="0">
                <a:solidFill>
                  <a:srgbClr val="432338"/>
                </a:solidFill>
                <a:latin typeface="Source Sans 3" pitchFamily="34" charset="0"/>
                <a:ea typeface="Source Sans 3" pitchFamily="34" charset="-122"/>
                <a:cs typeface="Source Sans 3" pitchFamily="34" charset="-120"/>
              </a:rPr>
              <a:t> for testing and debugging.</a:t>
            </a:r>
            <a:endParaRPr lang="en-US" sz="1400" dirty="0"/>
          </a:p>
        </p:txBody>
      </p:sp>
      <p:sp>
        <p:nvSpPr>
          <p:cNvPr id="17" name="Rectangle 16">
            <a:extLst>
              <a:ext uri="{FF2B5EF4-FFF2-40B4-BE49-F238E27FC236}">
                <a16:creationId xmlns:a16="http://schemas.microsoft.com/office/drawing/2014/main" id="{015EDD12-49AF-FA65-833B-32C5F21CBB47}"/>
              </a:ext>
            </a:extLst>
          </p:cNvPr>
          <p:cNvSpPr/>
          <p:nvPr/>
        </p:nvSpPr>
        <p:spPr>
          <a:xfrm>
            <a:off x="12876904" y="7756264"/>
            <a:ext cx="1753496" cy="375523"/>
          </a:xfrm>
          <a:prstGeom prst="rect">
            <a:avLst/>
          </a:prstGeom>
          <a:solidFill>
            <a:srgbClr val="FE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02869" y="478631"/>
            <a:ext cx="3892748" cy="481132"/>
          </a:xfrm>
          <a:prstGeom prst="rect">
            <a:avLst/>
          </a:prstGeom>
          <a:noFill/>
          <a:ln/>
        </p:spPr>
        <p:txBody>
          <a:bodyPr wrap="none" lIns="0" tIns="0" rIns="0" bIns="0" rtlCol="0" anchor="t"/>
          <a:lstStyle/>
          <a:p>
            <a:pPr marL="0" indent="0" algn="l">
              <a:lnSpc>
                <a:spcPts val="3750"/>
              </a:lnSpc>
              <a:buNone/>
            </a:pPr>
            <a:r>
              <a:rPr lang="en-US" sz="3000" dirty="0">
                <a:solidFill>
                  <a:srgbClr val="371A2D"/>
                </a:solidFill>
                <a:latin typeface="Noto Serif HK Semi Bold" pitchFamily="34" charset="0"/>
                <a:ea typeface="Noto Serif HK Semi Bold" pitchFamily="34" charset="-122"/>
                <a:cs typeface="Noto Serif HK Semi Bold" pitchFamily="34" charset="-120"/>
              </a:rPr>
              <a:t>System Architecture</a:t>
            </a:r>
            <a:endParaRPr lang="en-US" sz="3000" dirty="0"/>
          </a:p>
        </p:txBody>
      </p:sp>
      <p:pic>
        <p:nvPicPr>
          <p:cNvPr id="3" name="Image 0" descr="preencoded.png"/>
          <p:cNvPicPr>
            <a:picLocks noChangeAspect="1"/>
          </p:cNvPicPr>
          <p:nvPr/>
        </p:nvPicPr>
        <p:blipFill>
          <a:blip r:embed="rId3"/>
          <a:stretch>
            <a:fillRect/>
          </a:stretch>
        </p:blipFill>
        <p:spPr>
          <a:xfrm>
            <a:off x="3568660" y="1183362"/>
            <a:ext cx="7492841" cy="5780961"/>
          </a:xfrm>
          <a:prstGeom prst="rect">
            <a:avLst/>
          </a:prstGeom>
        </p:spPr>
      </p:pic>
      <p:sp>
        <p:nvSpPr>
          <p:cNvPr id="4" name="Text 1"/>
          <p:cNvSpPr/>
          <p:nvPr/>
        </p:nvSpPr>
        <p:spPr>
          <a:xfrm>
            <a:off x="6652109" y="3626293"/>
            <a:ext cx="1306793" cy="843141"/>
          </a:xfrm>
          <a:prstGeom prst="rect">
            <a:avLst/>
          </a:prstGeom>
          <a:noFill/>
          <a:ln/>
        </p:spPr>
        <p:txBody>
          <a:bodyPr wrap="square" lIns="0" tIns="0" rIns="0" bIns="0" rtlCol="0" anchor="t"/>
          <a:lstStyle/>
          <a:p>
            <a:pPr marL="0" indent="0" algn="ctr">
              <a:lnSpc>
                <a:spcPts val="2200"/>
              </a:lnSpc>
              <a:buNone/>
            </a:pPr>
            <a:r>
              <a:rPr lang="en-US" sz="1750" dirty="0">
                <a:solidFill>
                  <a:srgbClr val="000000"/>
                </a:solidFill>
                <a:latin typeface="Noto Serif HK Semi Bold" pitchFamily="34" charset="0"/>
                <a:ea typeface="Noto Serif HK Semi Bold" pitchFamily="34" charset="-122"/>
                <a:cs typeface="Noto Serif HK Semi Bold" pitchFamily="34" charset="-120"/>
              </a:rPr>
              <a:t>Client-to-Firebase Data Flow</a:t>
            </a:r>
            <a:endParaRPr lang="en-US" sz="1750" dirty="0"/>
          </a:p>
        </p:txBody>
      </p:sp>
      <p:sp>
        <p:nvSpPr>
          <p:cNvPr id="5" name="Text 2"/>
          <p:cNvSpPr/>
          <p:nvPr/>
        </p:nvSpPr>
        <p:spPr>
          <a:xfrm>
            <a:off x="7937653" y="5581336"/>
            <a:ext cx="1944088" cy="281047"/>
          </a:xfrm>
          <a:prstGeom prst="rect">
            <a:avLst/>
          </a:prstGeom>
          <a:noFill/>
          <a:ln/>
        </p:spPr>
        <p:txBody>
          <a:bodyPr wrap="none" lIns="0" tIns="0" rIns="0" bIns="0" rtlCol="0" anchor="t"/>
          <a:lstStyle/>
          <a:p>
            <a:pPr marL="0" indent="0" algn="ctr">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API Calls</a:t>
            </a:r>
            <a:endParaRPr lang="en-US" sz="1750" dirty="0"/>
          </a:p>
        </p:txBody>
      </p:sp>
      <p:sp>
        <p:nvSpPr>
          <p:cNvPr id="6" name="Text 3"/>
          <p:cNvSpPr/>
          <p:nvPr/>
        </p:nvSpPr>
        <p:spPr>
          <a:xfrm>
            <a:off x="7937653" y="5947377"/>
            <a:ext cx="1944088" cy="402396"/>
          </a:xfrm>
          <a:prstGeom prst="rect">
            <a:avLst/>
          </a:prstGeom>
          <a:noFill/>
          <a:ln/>
        </p:spPr>
        <p:txBody>
          <a:bodyPr wrap="square" lIns="0" tIns="0" rIns="0" bIns="0" rtlCol="0" anchor="t"/>
          <a:lstStyle/>
          <a:p>
            <a:pPr marL="0" indent="0" algn="ctr">
              <a:lnSpc>
                <a:spcPts val="1550"/>
              </a:lnSpc>
              <a:buNone/>
            </a:pPr>
            <a:r>
              <a:rPr lang="en-US" sz="1500" dirty="0">
                <a:solidFill>
                  <a:srgbClr val="432338"/>
                </a:solidFill>
                <a:latin typeface="Source Sans 3" pitchFamily="34" charset="0"/>
                <a:ea typeface="Source Sans 3" pitchFamily="34" charset="-122"/>
                <a:cs typeface="Source Sans 3" pitchFamily="34" charset="-120"/>
              </a:rPr>
              <a:t>HTTPS requests to backend endpoints</a:t>
            </a:r>
            <a:endParaRPr lang="en-US" sz="1500" dirty="0"/>
          </a:p>
        </p:txBody>
      </p:sp>
      <p:sp>
        <p:nvSpPr>
          <p:cNvPr id="7" name="Text 4"/>
          <p:cNvSpPr/>
          <p:nvPr/>
        </p:nvSpPr>
        <p:spPr>
          <a:xfrm>
            <a:off x="3879158" y="3528350"/>
            <a:ext cx="1986584" cy="562094"/>
          </a:xfrm>
          <a:prstGeom prst="rect">
            <a:avLst/>
          </a:prstGeom>
          <a:noFill/>
          <a:ln/>
        </p:spPr>
        <p:txBody>
          <a:bodyPr wrap="square" lIns="0" tIns="0" rIns="0" bIns="0" rtlCol="0" anchor="t"/>
          <a:lstStyle/>
          <a:p>
            <a:pPr marL="0" indent="0" algn="ctr">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Realtime Database</a:t>
            </a:r>
            <a:endParaRPr lang="en-US" sz="1750" dirty="0"/>
          </a:p>
        </p:txBody>
      </p:sp>
      <p:sp>
        <p:nvSpPr>
          <p:cNvPr id="8" name="Text 5"/>
          <p:cNvSpPr/>
          <p:nvPr/>
        </p:nvSpPr>
        <p:spPr>
          <a:xfrm>
            <a:off x="3879158" y="4175438"/>
            <a:ext cx="1986584" cy="402396"/>
          </a:xfrm>
          <a:prstGeom prst="rect">
            <a:avLst/>
          </a:prstGeom>
          <a:noFill/>
          <a:ln/>
        </p:spPr>
        <p:txBody>
          <a:bodyPr wrap="square" lIns="0" tIns="0" rIns="0" bIns="0" rtlCol="0" anchor="t"/>
          <a:lstStyle/>
          <a:p>
            <a:pPr marL="0" indent="0" algn="ctr">
              <a:lnSpc>
                <a:spcPts val="1550"/>
              </a:lnSpc>
              <a:buNone/>
            </a:pPr>
            <a:r>
              <a:rPr lang="en-US" sz="1500" dirty="0">
                <a:solidFill>
                  <a:srgbClr val="432338"/>
                </a:solidFill>
                <a:latin typeface="Source Sans 3" pitchFamily="34" charset="0"/>
                <a:ea typeface="Source Sans 3" pitchFamily="34" charset="-122"/>
                <a:cs typeface="Source Sans 3" pitchFamily="34" charset="-120"/>
              </a:rPr>
              <a:t>Writes and reads for events/bookings</a:t>
            </a:r>
            <a:endParaRPr lang="en-US" sz="1500" dirty="0"/>
          </a:p>
        </p:txBody>
      </p:sp>
      <p:sp>
        <p:nvSpPr>
          <p:cNvPr id="9" name="Text 6"/>
          <p:cNvSpPr/>
          <p:nvPr/>
        </p:nvSpPr>
        <p:spPr>
          <a:xfrm>
            <a:off x="4697232" y="5440729"/>
            <a:ext cx="1944087" cy="562094"/>
          </a:xfrm>
          <a:prstGeom prst="rect">
            <a:avLst/>
          </a:prstGeom>
          <a:noFill/>
          <a:ln/>
        </p:spPr>
        <p:txBody>
          <a:bodyPr wrap="square" lIns="0" tIns="0" rIns="0" bIns="0" rtlCol="0" anchor="t"/>
          <a:lstStyle/>
          <a:p>
            <a:pPr marL="0" indent="0" algn="ctr">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Firebase Backend</a:t>
            </a:r>
            <a:endParaRPr lang="en-US" sz="1750" dirty="0"/>
          </a:p>
        </p:txBody>
      </p:sp>
      <p:sp>
        <p:nvSpPr>
          <p:cNvPr id="10" name="Text 7"/>
          <p:cNvSpPr/>
          <p:nvPr/>
        </p:nvSpPr>
        <p:spPr>
          <a:xfrm>
            <a:off x="4697232" y="6087818"/>
            <a:ext cx="1944087" cy="402397"/>
          </a:xfrm>
          <a:prstGeom prst="rect">
            <a:avLst/>
          </a:prstGeom>
          <a:noFill/>
          <a:ln/>
        </p:spPr>
        <p:txBody>
          <a:bodyPr wrap="square" lIns="0" tIns="0" rIns="0" bIns="0" rtlCol="0" anchor="t"/>
          <a:lstStyle/>
          <a:p>
            <a:pPr marL="0" indent="0" algn="ctr">
              <a:lnSpc>
                <a:spcPts val="1550"/>
              </a:lnSpc>
              <a:buNone/>
            </a:pPr>
            <a:r>
              <a:rPr lang="en-US" sz="1500" dirty="0">
                <a:solidFill>
                  <a:srgbClr val="432338"/>
                </a:solidFill>
                <a:latin typeface="Source Sans 3" pitchFamily="34" charset="0"/>
                <a:ea typeface="Source Sans 3" pitchFamily="34" charset="-122"/>
                <a:cs typeface="Source Sans 3" pitchFamily="34" charset="-120"/>
              </a:rPr>
              <a:t>Auth, Cloud Functions, and APIs</a:t>
            </a:r>
            <a:endParaRPr lang="en-US" sz="1500" dirty="0"/>
          </a:p>
        </p:txBody>
      </p:sp>
      <p:sp>
        <p:nvSpPr>
          <p:cNvPr id="11" name="Text 8"/>
          <p:cNvSpPr/>
          <p:nvPr/>
        </p:nvSpPr>
        <p:spPr>
          <a:xfrm>
            <a:off x="8745103" y="3658332"/>
            <a:ext cx="1986584" cy="281047"/>
          </a:xfrm>
          <a:prstGeom prst="rect">
            <a:avLst/>
          </a:prstGeom>
          <a:noFill/>
          <a:ln/>
        </p:spPr>
        <p:txBody>
          <a:bodyPr wrap="none" lIns="0" tIns="0" rIns="0" bIns="0" rtlCol="0" anchor="t"/>
          <a:lstStyle/>
          <a:p>
            <a:pPr marL="0" indent="0" algn="ctr">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Frontend Pages</a:t>
            </a:r>
            <a:endParaRPr lang="en-US" sz="1750" dirty="0"/>
          </a:p>
        </p:txBody>
      </p:sp>
      <p:sp>
        <p:nvSpPr>
          <p:cNvPr id="12" name="Text 9"/>
          <p:cNvSpPr/>
          <p:nvPr/>
        </p:nvSpPr>
        <p:spPr>
          <a:xfrm>
            <a:off x="8745103" y="4024373"/>
            <a:ext cx="1986584" cy="402397"/>
          </a:xfrm>
          <a:prstGeom prst="rect">
            <a:avLst/>
          </a:prstGeom>
          <a:noFill/>
          <a:ln/>
        </p:spPr>
        <p:txBody>
          <a:bodyPr wrap="square" lIns="0" tIns="0" rIns="0" bIns="0" rtlCol="0" anchor="t"/>
          <a:lstStyle/>
          <a:p>
            <a:pPr marL="0" indent="0" algn="ctr">
              <a:lnSpc>
                <a:spcPts val="1550"/>
              </a:lnSpc>
              <a:buNone/>
            </a:pPr>
            <a:r>
              <a:rPr lang="en-US" sz="1500" dirty="0">
                <a:solidFill>
                  <a:srgbClr val="432338"/>
                </a:solidFill>
                <a:latin typeface="Source Sans 3" pitchFamily="34" charset="0"/>
                <a:ea typeface="Source Sans 3" pitchFamily="34" charset="-122"/>
                <a:cs typeface="Source Sans 3" pitchFamily="34" charset="-120"/>
              </a:rPr>
              <a:t>UI components and event handlers</a:t>
            </a:r>
            <a:endParaRPr lang="en-US" sz="1500" dirty="0"/>
          </a:p>
        </p:txBody>
      </p:sp>
      <p:sp>
        <p:nvSpPr>
          <p:cNvPr id="13" name="Text 10"/>
          <p:cNvSpPr/>
          <p:nvPr/>
        </p:nvSpPr>
        <p:spPr>
          <a:xfrm>
            <a:off x="6269633" y="1666269"/>
            <a:ext cx="1997209" cy="281047"/>
          </a:xfrm>
          <a:prstGeom prst="rect">
            <a:avLst/>
          </a:prstGeom>
          <a:noFill/>
          <a:ln/>
        </p:spPr>
        <p:txBody>
          <a:bodyPr wrap="none" lIns="0" tIns="0" rIns="0" bIns="0" rtlCol="0" anchor="t"/>
          <a:lstStyle/>
          <a:p>
            <a:pPr marL="0" indent="0" algn="ctr">
              <a:lnSpc>
                <a:spcPts val="2200"/>
              </a:lnSpc>
              <a:buNone/>
            </a:pPr>
            <a:r>
              <a:rPr lang="en-US" sz="1750" dirty="0">
                <a:solidFill>
                  <a:srgbClr val="432338"/>
                </a:solidFill>
                <a:latin typeface="Noto Serif HK Semi Bold" pitchFamily="34" charset="0"/>
                <a:ea typeface="Noto Serif HK Semi Bold" pitchFamily="34" charset="-122"/>
                <a:cs typeface="Noto Serif HK Semi Bold" pitchFamily="34" charset="-120"/>
              </a:rPr>
              <a:t>Client Browser</a:t>
            </a:r>
            <a:endParaRPr lang="en-US" sz="1750" dirty="0"/>
          </a:p>
        </p:txBody>
      </p:sp>
      <p:sp>
        <p:nvSpPr>
          <p:cNvPr id="14" name="Text 11"/>
          <p:cNvSpPr/>
          <p:nvPr/>
        </p:nvSpPr>
        <p:spPr>
          <a:xfrm>
            <a:off x="6269633" y="2032311"/>
            <a:ext cx="1997209" cy="402397"/>
          </a:xfrm>
          <a:prstGeom prst="rect">
            <a:avLst/>
          </a:prstGeom>
          <a:noFill/>
          <a:ln/>
        </p:spPr>
        <p:txBody>
          <a:bodyPr wrap="square" lIns="0" tIns="0" rIns="0" bIns="0" rtlCol="0" anchor="t"/>
          <a:lstStyle/>
          <a:p>
            <a:pPr marL="0" indent="0" algn="ctr">
              <a:lnSpc>
                <a:spcPts val="1550"/>
              </a:lnSpc>
              <a:buNone/>
            </a:pPr>
            <a:r>
              <a:rPr lang="en-US" sz="1500" dirty="0">
                <a:solidFill>
                  <a:srgbClr val="432338"/>
                </a:solidFill>
                <a:latin typeface="Source Sans 3" pitchFamily="34" charset="0"/>
                <a:ea typeface="Source Sans 3" pitchFamily="34" charset="-122"/>
                <a:cs typeface="Source Sans 3" pitchFamily="34" charset="-120"/>
              </a:rPr>
              <a:t>HTML/JS running on campus Wi‑Fi</a:t>
            </a:r>
            <a:endParaRPr lang="en-US" sz="1500" dirty="0"/>
          </a:p>
        </p:txBody>
      </p:sp>
      <p:sp>
        <p:nvSpPr>
          <p:cNvPr id="15" name="Text 12"/>
          <p:cNvSpPr/>
          <p:nvPr/>
        </p:nvSpPr>
        <p:spPr>
          <a:xfrm>
            <a:off x="2002869" y="7090053"/>
            <a:ext cx="10624542" cy="660797"/>
          </a:xfrm>
          <a:prstGeom prst="rect">
            <a:avLst/>
          </a:prstGeom>
          <a:noFill/>
          <a:ln/>
        </p:spPr>
        <p:txBody>
          <a:bodyPr wrap="square" lIns="0" tIns="0" rIns="0" bIns="0" rtlCol="0" anchor="t"/>
          <a:lstStyle/>
          <a:p>
            <a:pPr marL="0" indent="0" algn="l">
              <a:lnSpc>
                <a:spcPts val="1700"/>
              </a:lnSpc>
              <a:buNone/>
            </a:pPr>
            <a:r>
              <a:rPr lang="en-US" sz="1250" dirty="0">
                <a:solidFill>
                  <a:srgbClr val="432338"/>
                </a:solidFill>
                <a:latin typeface="Source Sans 3" pitchFamily="34" charset="0"/>
                <a:ea typeface="Source Sans 3" pitchFamily="34" charset="-122"/>
                <a:cs typeface="Source Sans 3" pitchFamily="34" charset="-120"/>
              </a:rPr>
              <a:t>All users connect through the same campus Wi-Fi network. The client browser accesses frontend pages built with HTML and JavaScript, which communicate with Firebase backend for authentication and data storage. Events and bookings are securely stored in the Firestore database, ensuring real-time synchronization across all users on the network.</a:t>
            </a:r>
            <a:endParaRPr lang="en-US" sz="1250" dirty="0"/>
          </a:p>
        </p:txBody>
      </p:sp>
      <p:sp>
        <p:nvSpPr>
          <p:cNvPr id="16" name="Rectangle 15">
            <a:extLst>
              <a:ext uri="{FF2B5EF4-FFF2-40B4-BE49-F238E27FC236}">
                <a16:creationId xmlns:a16="http://schemas.microsoft.com/office/drawing/2014/main" id="{E265138D-159B-D9A2-4D92-4F026431DA59}"/>
              </a:ext>
            </a:extLst>
          </p:cNvPr>
          <p:cNvSpPr/>
          <p:nvPr/>
        </p:nvSpPr>
        <p:spPr>
          <a:xfrm>
            <a:off x="12833873" y="7750850"/>
            <a:ext cx="1796527" cy="403446"/>
          </a:xfrm>
          <a:prstGeom prst="rect">
            <a:avLst/>
          </a:prstGeom>
          <a:solidFill>
            <a:srgbClr val="FDF7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20503" y="625673"/>
            <a:ext cx="3764280" cy="470535"/>
          </a:xfrm>
          <a:prstGeom prst="rect">
            <a:avLst/>
          </a:prstGeom>
          <a:noFill/>
          <a:ln/>
        </p:spPr>
        <p:txBody>
          <a:bodyPr wrap="none" lIns="0" tIns="0" rIns="0" bIns="0" rtlCol="0" anchor="t"/>
          <a:lstStyle/>
          <a:p>
            <a:pPr marL="0" indent="0" algn="l">
              <a:lnSpc>
                <a:spcPts val="3700"/>
              </a:lnSpc>
              <a:buNone/>
            </a:pPr>
            <a:r>
              <a:rPr lang="en-US" sz="2950" dirty="0">
                <a:solidFill>
                  <a:srgbClr val="371A2D"/>
                </a:solidFill>
                <a:latin typeface="Noto Serif HK Semi Bold" pitchFamily="34" charset="0"/>
                <a:ea typeface="Noto Serif HK Semi Bold" pitchFamily="34" charset="-122"/>
                <a:cs typeface="Noto Serif HK Semi Bold" pitchFamily="34" charset="-120"/>
              </a:rPr>
              <a:t>Working Principle</a:t>
            </a:r>
            <a:endParaRPr lang="en-US" sz="2950" dirty="0"/>
          </a:p>
        </p:txBody>
      </p:sp>
      <p:sp>
        <p:nvSpPr>
          <p:cNvPr id="3" name="Shape 1"/>
          <p:cNvSpPr/>
          <p:nvPr/>
        </p:nvSpPr>
        <p:spPr>
          <a:xfrm>
            <a:off x="2280523" y="1549956"/>
            <a:ext cx="159901" cy="719852"/>
          </a:xfrm>
          <a:prstGeom prst="roundRect">
            <a:avLst>
              <a:gd name="adj" fmla="val 42021"/>
            </a:avLst>
          </a:prstGeom>
          <a:solidFill>
            <a:srgbClr val="F9D2EB"/>
          </a:solidFill>
          <a:ln w="7620">
            <a:solidFill>
              <a:srgbClr val="DFB8D1"/>
            </a:solidFill>
            <a:prstDash val="solid"/>
          </a:ln>
        </p:spPr>
      </p:sp>
      <p:sp>
        <p:nvSpPr>
          <p:cNvPr id="4" name="Shape 2"/>
          <p:cNvSpPr/>
          <p:nvPr/>
        </p:nvSpPr>
        <p:spPr>
          <a:xfrm>
            <a:off x="2120503" y="1444943"/>
            <a:ext cx="479941" cy="479941"/>
          </a:xfrm>
          <a:prstGeom prst="roundRect">
            <a:avLst>
              <a:gd name="adj" fmla="val 95262"/>
            </a:avLst>
          </a:prstGeom>
          <a:solidFill>
            <a:srgbClr val="F9D2EB"/>
          </a:solidFill>
          <a:ln w="7620">
            <a:solidFill>
              <a:srgbClr val="DFB8D1"/>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0518" y="1564957"/>
            <a:ext cx="239911" cy="239911"/>
          </a:xfrm>
          <a:prstGeom prst="rect">
            <a:avLst/>
          </a:prstGeom>
        </p:spPr>
      </p:pic>
      <p:sp>
        <p:nvSpPr>
          <p:cNvPr id="6" name="Text 3"/>
          <p:cNvSpPr/>
          <p:nvPr/>
        </p:nvSpPr>
        <p:spPr>
          <a:xfrm>
            <a:off x="2707362" y="1469946"/>
            <a:ext cx="1895118"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User Authentication</a:t>
            </a:r>
            <a:endParaRPr lang="en-US" sz="1600" dirty="0"/>
          </a:p>
        </p:txBody>
      </p:sp>
      <p:sp>
        <p:nvSpPr>
          <p:cNvPr id="7" name="Text 4"/>
          <p:cNvSpPr/>
          <p:nvPr/>
        </p:nvSpPr>
        <p:spPr>
          <a:xfrm>
            <a:off x="2707362" y="1769269"/>
            <a:ext cx="9802535"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Students and administrators log in using email and password credentials verified through Firebase Authentication</a:t>
            </a:r>
            <a:endParaRPr lang="en-US" sz="1400" dirty="0"/>
          </a:p>
        </p:txBody>
      </p:sp>
      <p:sp>
        <p:nvSpPr>
          <p:cNvPr id="8" name="Shape 5"/>
          <p:cNvSpPr/>
          <p:nvPr/>
        </p:nvSpPr>
        <p:spPr>
          <a:xfrm>
            <a:off x="2520434" y="2616756"/>
            <a:ext cx="159901" cy="719852"/>
          </a:xfrm>
          <a:prstGeom prst="roundRect">
            <a:avLst>
              <a:gd name="adj" fmla="val 42021"/>
            </a:avLst>
          </a:prstGeom>
          <a:solidFill>
            <a:srgbClr val="F9D2EB"/>
          </a:solidFill>
          <a:ln w="7620">
            <a:solidFill>
              <a:srgbClr val="DFB8D1"/>
            </a:solidFill>
            <a:prstDash val="solid"/>
          </a:ln>
        </p:spPr>
      </p:sp>
      <p:sp>
        <p:nvSpPr>
          <p:cNvPr id="9" name="Shape 6"/>
          <p:cNvSpPr/>
          <p:nvPr/>
        </p:nvSpPr>
        <p:spPr>
          <a:xfrm>
            <a:off x="2360414" y="2511742"/>
            <a:ext cx="479941" cy="479941"/>
          </a:xfrm>
          <a:prstGeom prst="roundRect">
            <a:avLst>
              <a:gd name="adj" fmla="val 95262"/>
            </a:avLst>
          </a:prstGeom>
          <a:solidFill>
            <a:srgbClr val="F9D2EB"/>
          </a:solidFill>
          <a:ln w="7620">
            <a:solidFill>
              <a:srgbClr val="DFB8D1"/>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80429" y="2631758"/>
            <a:ext cx="239911" cy="239911"/>
          </a:xfrm>
          <a:prstGeom prst="rect">
            <a:avLst/>
          </a:prstGeom>
        </p:spPr>
      </p:pic>
      <p:sp>
        <p:nvSpPr>
          <p:cNvPr id="11" name="Text 7"/>
          <p:cNvSpPr/>
          <p:nvPr/>
        </p:nvSpPr>
        <p:spPr>
          <a:xfrm>
            <a:off x="2947273" y="2536746"/>
            <a:ext cx="1882140"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Role Detection</a:t>
            </a:r>
            <a:endParaRPr lang="en-US" sz="1600" dirty="0"/>
          </a:p>
        </p:txBody>
      </p:sp>
      <p:sp>
        <p:nvSpPr>
          <p:cNvPr id="12" name="Text 8"/>
          <p:cNvSpPr/>
          <p:nvPr/>
        </p:nvSpPr>
        <p:spPr>
          <a:xfrm>
            <a:off x="2947273" y="2836069"/>
            <a:ext cx="9562624"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System automatically detects user role from database and redirects to appropriate interface</a:t>
            </a:r>
            <a:endParaRPr lang="en-US" sz="1400" dirty="0"/>
          </a:p>
        </p:txBody>
      </p:sp>
      <p:sp>
        <p:nvSpPr>
          <p:cNvPr id="13" name="Shape 9"/>
          <p:cNvSpPr/>
          <p:nvPr/>
        </p:nvSpPr>
        <p:spPr>
          <a:xfrm>
            <a:off x="2760464" y="3683556"/>
            <a:ext cx="159901" cy="719852"/>
          </a:xfrm>
          <a:prstGeom prst="roundRect">
            <a:avLst>
              <a:gd name="adj" fmla="val 42021"/>
            </a:avLst>
          </a:prstGeom>
          <a:solidFill>
            <a:srgbClr val="F9D2EB"/>
          </a:solidFill>
          <a:ln w="7620">
            <a:solidFill>
              <a:srgbClr val="DFB8D1"/>
            </a:solidFill>
            <a:prstDash val="solid"/>
          </a:ln>
        </p:spPr>
      </p:sp>
      <p:sp>
        <p:nvSpPr>
          <p:cNvPr id="14" name="Shape 10"/>
          <p:cNvSpPr/>
          <p:nvPr/>
        </p:nvSpPr>
        <p:spPr>
          <a:xfrm>
            <a:off x="2600444" y="3578543"/>
            <a:ext cx="479941" cy="479941"/>
          </a:xfrm>
          <a:prstGeom prst="roundRect">
            <a:avLst>
              <a:gd name="adj" fmla="val 95262"/>
            </a:avLst>
          </a:prstGeom>
          <a:solidFill>
            <a:srgbClr val="F9D2EB"/>
          </a:solidFill>
          <a:ln w="7620">
            <a:solidFill>
              <a:srgbClr val="DFB8D1"/>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0459" y="3698557"/>
            <a:ext cx="239911" cy="239911"/>
          </a:xfrm>
          <a:prstGeom prst="rect">
            <a:avLst/>
          </a:prstGeom>
        </p:spPr>
      </p:pic>
      <p:sp>
        <p:nvSpPr>
          <p:cNvPr id="16" name="Text 11"/>
          <p:cNvSpPr/>
          <p:nvPr/>
        </p:nvSpPr>
        <p:spPr>
          <a:xfrm>
            <a:off x="3187303" y="3603546"/>
            <a:ext cx="2065020"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Admin Event Creation</a:t>
            </a:r>
            <a:endParaRPr lang="en-US" sz="1600" dirty="0"/>
          </a:p>
        </p:txBody>
      </p:sp>
      <p:sp>
        <p:nvSpPr>
          <p:cNvPr id="17" name="Text 12"/>
          <p:cNvSpPr/>
          <p:nvPr/>
        </p:nvSpPr>
        <p:spPr>
          <a:xfrm>
            <a:off x="3187303" y="3902869"/>
            <a:ext cx="9322594"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Administrators enter event details including title, date, venue, and seat capacity which are stored in Firestore</a:t>
            </a:r>
            <a:endParaRPr lang="en-US" sz="1400" dirty="0"/>
          </a:p>
        </p:txBody>
      </p:sp>
      <p:sp>
        <p:nvSpPr>
          <p:cNvPr id="18" name="Shape 13"/>
          <p:cNvSpPr/>
          <p:nvPr/>
        </p:nvSpPr>
        <p:spPr>
          <a:xfrm>
            <a:off x="3000375" y="4750356"/>
            <a:ext cx="159901" cy="719852"/>
          </a:xfrm>
          <a:prstGeom prst="roundRect">
            <a:avLst>
              <a:gd name="adj" fmla="val 42021"/>
            </a:avLst>
          </a:prstGeom>
          <a:solidFill>
            <a:srgbClr val="F9D2EB"/>
          </a:solidFill>
          <a:ln w="7620">
            <a:solidFill>
              <a:srgbClr val="DFB8D1"/>
            </a:solidFill>
            <a:prstDash val="solid"/>
          </a:ln>
        </p:spPr>
      </p:sp>
      <p:sp>
        <p:nvSpPr>
          <p:cNvPr id="19" name="Shape 14"/>
          <p:cNvSpPr/>
          <p:nvPr/>
        </p:nvSpPr>
        <p:spPr>
          <a:xfrm>
            <a:off x="2840355" y="4645343"/>
            <a:ext cx="479941" cy="479941"/>
          </a:xfrm>
          <a:prstGeom prst="roundRect">
            <a:avLst>
              <a:gd name="adj" fmla="val 95262"/>
            </a:avLst>
          </a:prstGeom>
          <a:solidFill>
            <a:srgbClr val="F9D2EB"/>
          </a:solidFill>
          <a:ln w="7620">
            <a:solidFill>
              <a:srgbClr val="DFB8D1"/>
            </a:solidFill>
            <a:prstDash val="solid"/>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0370" y="4765358"/>
            <a:ext cx="239911" cy="239911"/>
          </a:xfrm>
          <a:prstGeom prst="rect">
            <a:avLst/>
          </a:prstGeom>
        </p:spPr>
      </p:pic>
      <p:sp>
        <p:nvSpPr>
          <p:cNvPr id="21" name="Text 15"/>
          <p:cNvSpPr/>
          <p:nvPr/>
        </p:nvSpPr>
        <p:spPr>
          <a:xfrm>
            <a:off x="3427214" y="4670346"/>
            <a:ext cx="1882140"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Event Display</a:t>
            </a:r>
            <a:endParaRPr lang="en-US" sz="1600" dirty="0"/>
          </a:p>
        </p:txBody>
      </p:sp>
      <p:sp>
        <p:nvSpPr>
          <p:cNvPr id="22" name="Text 16"/>
          <p:cNvSpPr/>
          <p:nvPr/>
        </p:nvSpPr>
        <p:spPr>
          <a:xfrm>
            <a:off x="3427214" y="4969669"/>
            <a:ext cx="9082683"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Students view real-time list of available events with current seat availability shown for each</a:t>
            </a:r>
            <a:endParaRPr lang="en-US" sz="1400" dirty="0"/>
          </a:p>
        </p:txBody>
      </p:sp>
      <p:sp>
        <p:nvSpPr>
          <p:cNvPr id="23" name="Shape 17"/>
          <p:cNvSpPr/>
          <p:nvPr/>
        </p:nvSpPr>
        <p:spPr>
          <a:xfrm>
            <a:off x="2760464" y="5817156"/>
            <a:ext cx="159901" cy="719852"/>
          </a:xfrm>
          <a:prstGeom prst="roundRect">
            <a:avLst>
              <a:gd name="adj" fmla="val 42021"/>
            </a:avLst>
          </a:prstGeom>
          <a:solidFill>
            <a:srgbClr val="F9D2EB"/>
          </a:solidFill>
          <a:ln w="7620">
            <a:solidFill>
              <a:srgbClr val="DFB8D1"/>
            </a:solidFill>
            <a:prstDash val="solid"/>
          </a:ln>
        </p:spPr>
      </p:sp>
      <p:sp>
        <p:nvSpPr>
          <p:cNvPr id="24" name="Shape 18"/>
          <p:cNvSpPr/>
          <p:nvPr/>
        </p:nvSpPr>
        <p:spPr>
          <a:xfrm>
            <a:off x="2600444" y="5712143"/>
            <a:ext cx="479941" cy="479941"/>
          </a:xfrm>
          <a:prstGeom prst="roundRect">
            <a:avLst>
              <a:gd name="adj" fmla="val 95262"/>
            </a:avLst>
          </a:prstGeom>
          <a:solidFill>
            <a:srgbClr val="F9D2EB"/>
          </a:solidFill>
          <a:ln w="7620">
            <a:solidFill>
              <a:srgbClr val="DFB8D1"/>
            </a:solidFill>
            <a:prstDash val="solid"/>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0459" y="5832158"/>
            <a:ext cx="239911" cy="239911"/>
          </a:xfrm>
          <a:prstGeom prst="rect">
            <a:avLst/>
          </a:prstGeom>
        </p:spPr>
      </p:pic>
      <p:sp>
        <p:nvSpPr>
          <p:cNvPr id="26" name="Text 19"/>
          <p:cNvSpPr/>
          <p:nvPr/>
        </p:nvSpPr>
        <p:spPr>
          <a:xfrm>
            <a:off x="3187303" y="5737146"/>
            <a:ext cx="1882140"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Booking Process</a:t>
            </a:r>
            <a:endParaRPr lang="en-US" sz="1600" dirty="0"/>
          </a:p>
        </p:txBody>
      </p:sp>
      <p:sp>
        <p:nvSpPr>
          <p:cNvPr id="27" name="Text 20"/>
          <p:cNvSpPr/>
          <p:nvPr/>
        </p:nvSpPr>
        <p:spPr>
          <a:xfrm>
            <a:off x="3187303" y="6036469"/>
            <a:ext cx="9322594"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Students select events and system checks seat availability before processing booking and reducing seat count</a:t>
            </a:r>
            <a:endParaRPr lang="en-US" sz="1400" dirty="0"/>
          </a:p>
        </p:txBody>
      </p:sp>
      <p:sp>
        <p:nvSpPr>
          <p:cNvPr id="28" name="Shape 21"/>
          <p:cNvSpPr/>
          <p:nvPr/>
        </p:nvSpPr>
        <p:spPr>
          <a:xfrm>
            <a:off x="2520434" y="6883956"/>
            <a:ext cx="159901" cy="719852"/>
          </a:xfrm>
          <a:prstGeom prst="roundRect">
            <a:avLst>
              <a:gd name="adj" fmla="val 42021"/>
            </a:avLst>
          </a:prstGeom>
          <a:solidFill>
            <a:srgbClr val="F9D2EB"/>
          </a:solidFill>
          <a:ln w="7620">
            <a:solidFill>
              <a:srgbClr val="DFB8D1"/>
            </a:solidFill>
            <a:prstDash val="solid"/>
          </a:ln>
        </p:spPr>
      </p:sp>
      <p:sp>
        <p:nvSpPr>
          <p:cNvPr id="29" name="Shape 22"/>
          <p:cNvSpPr/>
          <p:nvPr/>
        </p:nvSpPr>
        <p:spPr>
          <a:xfrm>
            <a:off x="2360414" y="6778943"/>
            <a:ext cx="479941" cy="479941"/>
          </a:xfrm>
          <a:prstGeom prst="roundRect">
            <a:avLst>
              <a:gd name="adj" fmla="val 95262"/>
            </a:avLst>
          </a:prstGeom>
          <a:solidFill>
            <a:srgbClr val="F9D2EB"/>
          </a:solidFill>
          <a:ln w="7620">
            <a:solidFill>
              <a:srgbClr val="DFB8D1"/>
            </a:solidFill>
            <a:prstDash val="solid"/>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80429" y="6898958"/>
            <a:ext cx="239911" cy="239911"/>
          </a:xfrm>
          <a:prstGeom prst="rect">
            <a:avLst/>
          </a:prstGeom>
        </p:spPr>
      </p:pic>
      <p:sp>
        <p:nvSpPr>
          <p:cNvPr id="31" name="Text 23"/>
          <p:cNvSpPr/>
          <p:nvPr/>
        </p:nvSpPr>
        <p:spPr>
          <a:xfrm>
            <a:off x="2947273" y="6803946"/>
            <a:ext cx="1882140" cy="235268"/>
          </a:xfrm>
          <a:prstGeom prst="rect">
            <a:avLst/>
          </a:prstGeom>
          <a:noFill/>
          <a:ln/>
        </p:spPr>
        <p:txBody>
          <a:bodyPr wrap="none" lIns="0" tIns="0" rIns="0" bIns="0" rtlCol="0" anchor="t"/>
          <a:lstStyle/>
          <a:p>
            <a:pPr marL="0" indent="0" algn="l">
              <a:lnSpc>
                <a:spcPts val="1850"/>
              </a:lnSpc>
              <a:buNone/>
            </a:pPr>
            <a:r>
              <a:rPr lang="en-US" sz="1600" dirty="0">
                <a:solidFill>
                  <a:srgbClr val="432338"/>
                </a:solidFill>
                <a:latin typeface="Noto Serif HK Semi Bold" pitchFamily="34" charset="0"/>
                <a:ea typeface="Noto Serif HK Semi Bold" pitchFamily="34" charset="-122"/>
                <a:cs typeface="Noto Serif HK Semi Bold" pitchFamily="34" charset="-120"/>
              </a:rPr>
              <a:t>Admin Monitoring</a:t>
            </a:r>
            <a:endParaRPr lang="en-US" sz="1600" dirty="0"/>
          </a:p>
        </p:txBody>
      </p:sp>
      <p:sp>
        <p:nvSpPr>
          <p:cNvPr id="32" name="Text 24"/>
          <p:cNvSpPr/>
          <p:nvPr/>
        </p:nvSpPr>
        <p:spPr>
          <a:xfrm>
            <a:off x="2947273" y="7103269"/>
            <a:ext cx="9562624" cy="213479"/>
          </a:xfrm>
          <a:prstGeom prst="rect">
            <a:avLst/>
          </a:prstGeom>
          <a:noFill/>
          <a:ln/>
        </p:spPr>
        <p:txBody>
          <a:bodyPr wrap="none" lIns="0" tIns="0" rIns="0" bIns="0" rtlCol="0" anchor="t"/>
          <a:lstStyle/>
          <a:p>
            <a:pPr marL="0" indent="0" algn="l">
              <a:lnSpc>
                <a:spcPts val="1650"/>
              </a:lnSpc>
              <a:buNone/>
            </a:pPr>
            <a:r>
              <a:rPr lang="en-US" sz="1400" dirty="0">
                <a:solidFill>
                  <a:srgbClr val="432338"/>
                </a:solidFill>
                <a:latin typeface="Source Sans 3" pitchFamily="34" charset="0"/>
                <a:ea typeface="Source Sans 3" pitchFamily="34" charset="-122"/>
                <a:cs typeface="Source Sans 3" pitchFamily="34" charset="-120"/>
              </a:rPr>
              <a:t>Administrators access comprehensive panel to view all events, bookings, and system analytics</a:t>
            </a:r>
            <a:endParaRPr lang="en-US" sz="1400" dirty="0"/>
          </a:p>
        </p:txBody>
      </p:sp>
      <p:sp>
        <p:nvSpPr>
          <p:cNvPr id="33" name="Rectangle 32">
            <a:extLst>
              <a:ext uri="{FF2B5EF4-FFF2-40B4-BE49-F238E27FC236}">
                <a16:creationId xmlns:a16="http://schemas.microsoft.com/office/drawing/2014/main" id="{19216FC0-EFF4-34D0-8FF2-4724C9681BC9}"/>
              </a:ext>
            </a:extLst>
          </p:cNvPr>
          <p:cNvSpPr/>
          <p:nvPr/>
        </p:nvSpPr>
        <p:spPr>
          <a:xfrm>
            <a:off x="12769327" y="7603808"/>
            <a:ext cx="1785769" cy="550488"/>
          </a:xfrm>
          <a:prstGeom prst="rect">
            <a:avLst/>
          </a:prstGeom>
          <a:solidFill>
            <a:srgbClr val="FE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86415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Database Design</a:t>
            </a:r>
            <a:endParaRPr lang="en-US" sz="4400" dirty="0"/>
          </a:p>
        </p:txBody>
      </p:sp>
      <p:sp>
        <p:nvSpPr>
          <p:cNvPr id="3" name="Shape 1"/>
          <p:cNvSpPr/>
          <p:nvPr/>
        </p:nvSpPr>
        <p:spPr>
          <a:xfrm>
            <a:off x="837724" y="2046923"/>
            <a:ext cx="4158734" cy="5318522"/>
          </a:xfrm>
          <a:prstGeom prst="roundRect">
            <a:avLst>
              <a:gd name="adj" fmla="val 2418"/>
            </a:avLst>
          </a:prstGeom>
          <a:solidFill>
            <a:srgbClr val="FFFFFF">
              <a:alpha val="95000"/>
            </a:srgbClr>
          </a:solidFill>
          <a:ln w="30480">
            <a:solidFill>
              <a:srgbClr val="DFB8D1"/>
            </a:solidFill>
            <a:prstDash val="solid"/>
          </a:ln>
        </p:spPr>
      </p:sp>
      <p:sp>
        <p:nvSpPr>
          <p:cNvPr id="4" name="Shape 2"/>
          <p:cNvSpPr/>
          <p:nvPr/>
        </p:nvSpPr>
        <p:spPr>
          <a:xfrm>
            <a:off x="868204" y="2077403"/>
            <a:ext cx="4097774" cy="718066"/>
          </a:xfrm>
          <a:prstGeom prst="roundRect">
            <a:avLst>
              <a:gd name="adj" fmla="val 8908"/>
            </a:avLst>
          </a:prstGeom>
          <a:solidFill>
            <a:srgbClr val="F9D2EB"/>
          </a:solidFill>
          <a:ln/>
        </p:spPr>
      </p:sp>
      <p:sp>
        <p:nvSpPr>
          <p:cNvPr id="5" name="Text 3"/>
          <p:cNvSpPr/>
          <p:nvPr/>
        </p:nvSpPr>
        <p:spPr>
          <a:xfrm>
            <a:off x="2737604" y="2208252"/>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432338"/>
                </a:solidFill>
                <a:latin typeface="Noto Serif HK Semi Bold" pitchFamily="34" charset="0"/>
                <a:ea typeface="Noto Serif HK Semi Bold" pitchFamily="34" charset="-122"/>
                <a:cs typeface="Noto Serif HK Semi Bold" pitchFamily="34" charset="-120"/>
              </a:rPr>
              <a:t>1</a:t>
            </a:r>
            <a:endParaRPr lang="en-US" sz="2800" dirty="0"/>
          </a:p>
        </p:txBody>
      </p:sp>
      <p:sp>
        <p:nvSpPr>
          <p:cNvPr id="6" name="Text 4"/>
          <p:cNvSpPr/>
          <p:nvPr/>
        </p:nvSpPr>
        <p:spPr>
          <a:xfrm>
            <a:off x="1107519" y="3034784"/>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432338"/>
                </a:solidFill>
                <a:latin typeface="Noto Serif HK Semi Bold" pitchFamily="34" charset="0"/>
                <a:ea typeface="Noto Serif HK Semi Bold" pitchFamily="34" charset="-122"/>
                <a:cs typeface="Noto Serif HK Semi Bold" pitchFamily="34" charset="-120"/>
              </a:rPr>
              <a:t>Users Collection</a:t>
            </a:r>
            <a:endParaRPr lang="en-US" sz="2650" dirty="0"/>
          </a:p>
        </p:txBody>
      </p:sp>
      <p:sp>
        <p:nvSpPr>
          <p:cNvPr id="7" name="Text 5"/>
          <p:cNvSpPr/>
          <p:nvPr/>
        </p:nvSpPr>
        <p:spPr>
          <a:xfrm>
            <a:off x="1107519" y="3600688"/>
            <a:ext cx="3619143" cy="1149072"/>
          </a:xfrm>
          <a:prstGeom prst="rect">
            <a:avLst/>
          </a:prstGeom>
          <a:noFill/>
          <a:ln/>
        </p:spPr>
        <p:txBody>
          <a:bodyPr wrap="square" lIns="0" tIns="0" rIns="0" bIns="0" rtlCol="0" anchor="t"/>
          <a:lstStyle/>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email</a:t>
            </a:r>
            <a:r>
              <a:rPr lang="en-US" sz="1850" dirty="0">
                <a:solidFill>
                  <a:srgbClr val="432338"/>
                </a:solidFill>
                <a:latin typeface="Source Sans 3" pitchFamily="34" charset="0"/>
                <a:ea typeface="Source Sans 3" pitchFamily="34" charset="-122"/>
                <a:cs typeface="Source Sans 3" pitchFamily="34" charset="-120"/>
              </a:rPr>
              <a:t> — User's email address</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role</a:t>
            </a:r>
            <a:r>
              <a:rPr lang="en-US" sz="1850" dirty="0">
                <a:solidFill>
                  <a:srgbClr val="432338"/>
                </a:solidFill>
                <a:latin typeface="Source Sans 3" pitchFamily="34" charset="0"/>
                <a:ea typeface="Source Sans 3" pitchFamily="34" charset="-122"/>
                <a:cs typeface="Source Sans 3" pitchFamily="34" charset="-120"/>
              </a:rPr>
              <a:t> — 'admin' or 'student' permission level</a:t>
            </a:r>
            <a:endParaRPr lang="en-US" sz="1850" dirty="0"/>
          </a:p>
        </p:txBody>
      </p:sp>
      <p:sp>
        <p:nvSpPr>
          <p:cNvPr id="8" name="Shape 6"/>
          <p:cNvSpPr/>
          <p:nvPr/>
        </p:nvSpPr>
        <p:spPr>
          <a:xfrm>
            <a:off x="5235773" y="2046923"/>
            <a:ext cx="4158734" cy="5318522"/>
          </a:xfrm>
          <a:prstGeom prst="roundRect">
            <a:avLst>
              <a:gd name="adj" fmla="val 2418"/>
            </a:avLst>
          </a:prstGeom>
          <a:solidFill>
            <a:srgbClr val="FFFFFF">
              <a:alpha val="95000"/>
            </a:srgbClr>
          </a:solidFill>
          <a:ln w="30480">
            <a:solidFill>
              <a:srgbClr val="DFB8D1"/>
            </a:solidFill>
            <a:prstDash val="solid"/>
          </a:ln>
        </p:spPr>
      </p:sp>
      <p:sp>
        <p:nvSpPr>
          <p:cNvPr id="9" name="Shape 7"/>
          <p:cNvSpPr/>
          <p:nvPr/>
        </p:nvSpPr>
        <p:spPr>
          <a:xfrm>
            <a:off x="5266253" y="2077403"/>
            <a:ext cx="4097774" cy="718066"/>
          </a:xfrm>
          <a:prstGeom prst="roundRect">
            <a:avLst>
              <a:gd name="adj" fmla="val 8908"/>
            </a:avLst>
          </a:prstGeom>
          <a:solidFill>
            <a:srgbClr val="F9D2EB"/>
          </a:solidFill>
          <a:ln/>
        </p:spPr>
      </p:sp>
      <p:sp>
        <p:nvSpPr>
          <p:cNvPr id="10" name="Text 8"/>
          <p:cNvSpPr/>
          <p:nvPr/>
        </p:nvSpPr>
        <p:spPr>
          <a:xfrm>
            <a:off x="7135654" y="2208252"/>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432338"/>
                </a:solidFill>
                <a:latin typeface="Noto Serif HK Semi Bold" pitchFamily="34" charset="0"/>
                <a:ea typeface="Noto Serif HK Semi Bold" pitchFamily="34" charset="-122"/>
                <a:cs typeface="Noto Serif HK Semi Bold" pitchFamily="34" charset="-120"/>
              </a:rPr>
              <a:t>2</a:t>
            </a:r>
            <a:endParaRPr lang="en-US" sz="2800" dirty="0"/>
          </a:p>
        </p:txBody>
      </p:sp>
      <p:sp>
        <p:nvSpPr>
          <p:cNvPr id="11" name="Text 9"/>
          <p:cNvSpPr/>
          <p:nvPr/>
        </p:nvSpPr>
        <p:spPr>
          <a:xfrm>
            <a:off x="5505569" y="3034784"/>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432338"/>
                </a:solidFill>
                <a:latin typeface="Noto Serif HK Semi Bold" pitchFamily="34" charset="0"/>
                <a:ea typeface="Noto Serif HK Semi Bold" pitchFamily="34" charset="-122"/>
                <a:cs typeface="Noto Serif HK Semi Bold" pitchFamily="34" charset="-120"/>
              </a:rPr>
              <a:t>Events Collection</a:t>
            </a:r>
            <a:endParaRPr lang="en-US" sz="2650" dirty="0"/>
          </a:p>
        </p:txBody>
      </p:sp>
      <p:sp>
        <p:nvSpPr>
          <p:cNvPr id="12" name="Text 10"/>
          <p:cNvSpPr/>
          <p:nvPr/>
        </p:nvSpPr>
        <p:spPr>
          <a:xfrm>
            <a:off x="5505569" y="3600688"/>
            <a:ext cx="3619143" cy="1915120"/>
          </a:xfrm>
          <a:prstGeom prst="rect">
            <a:avLst/>
          </a:prstGeom>
          <a:noFill/>
          <a:ln/>
        </p:spPr>
        <p:txBody>
          <a:bodyPr wrap="square" lIns="0" tIns="0" rIns="0" bIns="0" rtlCol="0" anchor="t"/>
          <a:lstStyle/>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eventId</a:t>
            </a:r>
            <a:r>
              <a:rPr lang="en-US" sz="1850" dirty="0">
                <a:solidFill>
                  <a:srgbClr val="432338"/>
                </a:solidFill>
                <a:latin typeface="Source Sans 3" pitchFamily="34" charset="0"/>
                <a:ea typeface="Source Sans 3" pitchFamily="34" charset="-122"/>
                <a:cs typeface="Source Sans 3" pitchFamily="34" charset="-120"/>
              </a:rPr>
              <a:t> — Unique event identifier</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title</a:t>
            </a:r>
            <a:r>
              <a:rPr lang="en-US" sz="1850" dirty="0">
                <a:solidFill>
                  <a:srgbClr val="432338"/>
                </a:solidFill>
                <a:latin typeface="Source Sans 3" pitchFamily="34" charset="0"/>
                <a:ea typeface="Source Sans 3" pitchFamily="34" charset="-122"/>
                <a:cs typeface="Source Sans 3" pitchFamily="34" charset="-120"/>
              </a:rPr>
              <a:t> — Event name</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date</a:t>
            </a:r>
            <a:r>
              <a:rPr lang="en-US" sz="1850" dirty="0">
                <a:solidFill>
                  <a:srgbClr val="432338"/>
                </a:solidFill>
                <a:latin typeface="Source Sans 3" pitchFamily="34" charset="0"/>
                <a:ea typeface="Source Sans 3" pitchFamily="34" charset="-122"/>
                <a:cs typeface="Source Sans 3" pitchFamily="34" charset="-120"/>
              </a:rPr>
              <a:t> — Scheduled date</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venue</a:t>
            </a:r>
            <a:r>
              <a:rPr lang="en-US" sz="1850" dirty="0">
                <a:solidFill>
                  <a:srgbClr val="432338"/>
                </a:solidFill>
                <a:latin typeface="Source Sans 3" pitchFamily="34" charset="0"/>
                <a:ea typeface="Source Sans 3" pitchFamily="34" charset="-122"/>
                <a:cs typeface="Source Sans 3" pitchFamily="34" charset="-120"/>
              </a:rPr>
              <a:t> — Location</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seatsLeft</a:t>
            </a:r>
            <a:r>
              <a:rPr lang="en-US" sz="1850" dirty="0">
                <a:solidFill>
                  <a:srgbClr val="432338"/>
                </a:solidFill>
                <a:latin typeface="Source Sans 3" pitchFamily="34" charset="0"/>
                <a:ea typeface="Source Sans 3" pitchFamily="34" charset="-122"/>
                <a:cs typeface="Source Sans 3" pitchFamily="34" charset="-120"/>
              </a:rPr>
              <a:t> — Available seats counter</a:t>
            </a:r>
            <a:endParaRPr lang="en-US" sz="1850" dirty="0"/>
          </a:p>
        </p:txBody>
      </p:sp>
      <p:sp>
        <p:nvSpPr>
          <p:cNvPr id="13" name="Text 11"/>
          <p:cNvSpPr/>
          <p:nvPr/>
        </p:nvSpPr>
        <p:spPr>
          <a:xfrm>
            <a:off x="5505569" y="5659398"/>
            <a:ext cx="3619143" cy="383024"/>
          </a:xfrm>
          <a:prstGeom prst="rect">
            <a:avLst/>
          </a:prstGeom>
          <a:noFill/>
          <a:ln/>
        </p:spPr>
        <p:txBody>
          <a:bodyPr wrap="none" lIns="0" tIns="0" rIns="0" bIns="0" rtlCol="0" anchor="t"/>
          <a:lstStyle/>
          <a:p>
            <a:pPr marL="0" indent="0" algn="l">
              <a:lnSpc>
                <a:spcPts val="3000"/>
              </a:lnSpc>
              <a:buNone/>
            </a:pPr>
            <a:r>
              <a:rPr lang="en-US" sz="1850" b="1" dirty="0">
                <a:solidFill>
                  <a:srgbClr val="000000"/>
                </a:solidFill>
                <a:latin typeface="Source Sans 3" pitchFamily="34" charset="0"/>
                <a:ea typeface="Source Sans 3" pitchFamily="34" charset="-122"/>
                <a:cs typeface="Source Sans 3" pitchFamily="34" charset="-120"/>
              </a:rPr>
              <a:t>time</a:t>
            </a:r>
            <a:r>
              <a:rPr lang="en-US" sz="1850" dirty="0">
                <a:solidFill>
                  <a:srgbClr val="432338"/>
                </a:solidFill>
                <a:latin typeface="Source Sans 3" pitchFamily="34" charset="0"/>
                <a:ea typeface="Source Sans 3" pitchFamily="34" charset="-122"/>
                <a:cs typeface="Source Sans 3" pitchFamily="34" charset="-120"/>
              </a:rPr>
              <a:t>-starting time</a:t>
            </a:r>
            <a:endParaRPr lang="en-US" sz="1850" dirty="0"/>
          </a:p>
        </p:txBody>
      </p:sp>
      <p:sp>
        <p:nvSpPr>
          <p:cNvPr id="14" name="Text 12"/>
          <p:cNvSpPr/>
          <p:nvPr/>
        </p:nvSpPr>
        <p:spPr>
          <a:xfrm>
            <a:off x="5505569" y="6186011"/>
            <a:ext cx="3619143" cy="383024"/>
          </a:xfrm>
          <a:prstGeom prst="rect">
            <a:avLst/>
          </a:prstGeom>
          <a:noFill/>
          <a:ln/>
        </p:spPr>
        <p:txBody>
          <a:bodyPr wrap="none" lIns="0" tIns="0" rIns="0" bIns="0" rtlCol="0" anchor="t"/>
          <a:lstStyle/>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instructions</a:t>
            </a:r>
            <a:r>
              <a:rPr lang="en-US" sz="1850" dirty="0">
                <a:solidFill>
                  <a:srgbClr val="432338"/>
                </a:solidFill>
                <a:latin typeface="Source Sans 3" pitchFamily="34" charset="0"/>
                <a:ea typeface="Source Sans 3" pitchFamily="34" charset="-122"/>
                <a:cs typeface="Source Sans 3" pitchFamily="34" charset="-120"/>
              </a:rPr>
              <a:t>-if wanted</a:t>
            </a:r>
            <a:endParaRPr lang="en-US" sz="1850" dirty="0"/>
          </a:p>
        </p:txBody>
      </p:sp>
      <p:sp>
        <p:nvSpPr>
          <p:cNvPr id="15" name="Text 13"/>
          <p:cNvSpPr/>
          <p:nvPr/>
        </p:nvSpPr>
        <p:spPr>
          <a:xfrm>
            <a:off x="5505569" y="6712625"/>
            <a:ext cx="3619143" cy="383024"/>
          </a:xfrm>
          <a:prstGeom prst="rect">
            <a:avLst/>
          </a:prstGeom>
          <a:noFill/>
          <a:ln/>
        </p:spPr>
        <p:txBody>
          <a:bodyPr wrap="none" lIns="0" tIns="0" rIns="0" bIns="0" rtlCol="0" anchor="t"/>
          <a:lstStyle/>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image url</a:t>
            </a:r>
            <a:r>
              <a:rPr lang="en-US" sz="1850" dirty="0">
                <a:solidFill>
                  <a:srgbClr val="432338"/>
                </a:solidFill>
                <a:latin typeface="Source Sans 3" pitchFamily="34" charset="0"/>
                <a:ea typeface="Source Sans 3" pitchFamily="34" charset="-122"/>
                <a:cs typeface="Source Sans 3" pitchFamily="34" charset="-120"/>
              </a:rPr>
              <a:t>- giving url id</a:t>
            </a:r>
            <a:endParaRPr lang="en-US" sz="1850" dirty="0"/>
          </a:p>
        </p:txBody>
      </p:sp>
      <p:sp>
        <p:nvSpPr>
          <p:cNvPr id="16" name="Shape 14"/>
          <p:cNvSpPr/>
          <p:nvPr/>
        </p:nvSpPr>
        <p:spPr>
          <a:xfrm>
            <a:off x="9633823" y="2046923"/>
            <a:ext cx="4158853" cy="5318522"/>
          </a:xfrm>
          <a:prstGeom prst="roundRect">
            <a:avLst>
              <a:gd name="adj" fmla="val 2417"/>
            </a:avLst>
          </a:prstGeom>
          <a:solidFill>
            <a:srgbClr val="FFFFFF">
              <a:alpha val="95000"/>
            </a:srgbClr>
          </a:solidFill>
          <a:ln w="30480">
            <a:solidFill>
              <a:srgbClr val="DFB8D1"/>
            </a:solidFill>
            <a:prstDash val="solid"/>
          </a:ln>
        </p:spPr>
      </p:sp>
      <p:sp>
        <p:nvSpPr>
          <p:cNvPr id="17" name="Shape 15"/>
          <p:cNvSpPr/>
          <p:nvPr/>
        </p:nvSpPr>
        <p:spPr>
          <a:xfrm>
            <a:off x="9664303" y="2077403"/>
            <a:ext cx="4097893" cy="718066"/>
          </a:xfrm>
          <a:prstGeom prst="roundRect">
            <a:avLst>
              <a:gd name="adj" fmla="val 8908"/>
            </a:avLst>
          </a:prstGeom>
          <a:solidFill>
            <a:srgbClr val="F9D2EB"/>
          </a:solidFill>
          <a:ln/>
        </p:spPr>
      </p:sp>
      <p:sp>
        <p:nvSpPr>
          <p:cNvPr id="18" name="Text 16"/>
          <p:cNvSpPr/>
          <p:nvPr/>
        </p:nvSpPr>
        <p:spPr>
          <a:xfrm>
            <a:off x="11533703" y="2208252"/>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432338"/>
                </a:solidFill>
                <a:latin typeface="Noto Serif HK Semi Bold" pitchFamily="34" charset="0"/>
                <a:ea typeface="Noto Serif HK Semi Bold" pitchFamily="34" charset="-122"/>
                <a:cs typeface="Noto Serif HK Semi Bold" pitchFamily="34" charset="-120"/>
              </a:rPr>
              <a:t>3</a:t>
            </a:r>
            <a:endParaRPr lang="en-US" sz="2800" dirty="0"/>
          </a:p>
        </p:txBody>
      </p:sp>
      <p:sp>
        <p:nvSpPr>
          <p:cNvPr id="19" name="Text 17"/>
          <p:cNvSpPr/>
          <p:nvPr/>
        </p:nvSpPr>
        <p:spPr>
          <a:xfrm>
            <a:off x="9903619" y="3034784"/>
            <a:ext cx="3385185" cy="422315"/>
          </a:xfrm>
          <a:prstGeom prst="rect">
            <a:avLst/>
          </a:prstGeom>
          <a:noFill/>
          <a:ln/>
        </p:spPr>
        <p:txBody>
          <a:bodyPr wrap="none" lIns="0" tIns="0" rIns="0" bIns="0" rtlCol="0" anchor="t"/>
          <a:lstStyle/>
          <a:p>
            <a:pPr marL="0" indent="0" algn="l">
              <a:lnSpc>
                <a:spcPts val="3300"/>
              </a:lnSpc>
              <a:buNone/>
            </a:pPr>
            <a:r>
              <a:rPr lang="en-US" sz="2650" dirty="0">
                <a:solidFill>
                  <a:srgbClr val="432338"/>
                </a:solidFill>
                <a:latin typeface="Noto Serif HK Semi Bold" pitchFamily="34" charset="0"/>
                <a:ea typeface="Noto Serif HK Semi Bold" pitchFamily="34" charset="-122"/>
                <a:cs typeface="Noto Serif HK Semi Bold" pitchFamily="34" charset="-120"/>
              </a:rPr>
              <a:t>Bookings Collection</a:t>
            </a:r>
            <a:endParaRPr lang="en-US" sz="2650" dirty="0"/>
          </a:p>
        </p:txBody>
      </p:sp>
      <p:sp>
        <p:nvSpPr>
          <p:cNvPr id="20" name="Text 18"/>
          <p:cNvSpPr/>
          <p:nvPr/>
        </p:nvSpPr>
        <p:spPr>
          <a:xfrm>
            <a:off x="9903619" y="3600688"/>
            <a:ext cx="3619262" cy="1532096"/>
          </a:xfrm>
          <a:prstGeom prst="rect">
            <a:avLst/>
          </a:prstGeom>
          <a:noFill/>
          <a:ln/>
        </p:spPr>
        <p:txBody>
          <a:bodyPr wrap="square" lIns="0" tIns="0" rIns="0" bIns="0" rtlCol="0" anchor="t"/>
          <a:lstStyle/>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bookingId</a:t>
            </a:r>
            <a:r>
              <a:rPr lang="en-US" sz="1850" dirty="0">
                <a:solidFill>
                  <a:srgbClr val="432338"/>
                </a:solidFill>
                <a:latin typeface="Source Sans 3" pitchFamily="34" charset="0"/>
                <a:ea typeface="Source Sans 3" pitchFamily="34" charset="-122"/>
                <a:cs typeface="Source Sans 3" pitchFamily="34" charset="-120"/>
              </a:rPr>
              <a:t> — Unique booking reference</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eventId</a:t>
            </a:r>
            <a:r>
              <a:rPr lang="en-US" sz="1850" dirty="0">
                <a:solidFill>
                  <a:srgbClr val="432338"/>
                </a:solidFill>
                <a:latin typeface="Source Sans 3" pitchFamily="34" charset="0"/>
                <a:ea typeface="Source Sans 3" pitchFamily="34" charset="-122"/>
                <a:cs typeface="Source Sans 3" pitchFamily="34" charset="-120"/>
              </a:rPr>
              <a:t> — Associated event</a:t>
            </a:r>
            <a:endParaRPr lang="en-US" sz="1850" dirty="0"/>
          </a:p>
          <a:p>
            <a:pPr marL="0" indent="0" algn="l">
              <a:lnSpc>
                <a:spcPts val="3000"/>
              </a:lnSpc>
              <a:buNone/>
            </a:pPr>
            <a:r>
              <a:rPr lang="en-US" sz="1850" b="1" dirty="0">
                <a:solidFill>
                  <a:srgbClr val="432338"/>
                </a:solidFill>
                <a:latin typeface="Source Sans 3" pitchFamily="34" charset="0"/>
                <a:ea typeface="Source Sans 3" pitchFamily="34" charset="-122"/>
                <a:cs typeface="Source Sans 3" pitchFamily="34" charset="-120"/>
              </a:rPr>
              <a:t>userEmail</a:t>
            </a:r>
            <a:r>
              <a:rPr lang="en-US" sz="1850" dirty="0">
                <a:solidFill>
                  <a:srgbClr val="432338"/>
                </a:solidFill>
                <a:latin typeface="Source Sans 3" pitchFamily="34" charset="0"/>
                <a:ea typeface="Source Sans 3" pitchFamily="34" charset="-122"/>
                <a:cs typeface="Source Sans 3" pitchFamily="34" charset="-120"/>
              </a:rPr>
              <a:t> — Student who booked</a:t>
            </a:r>
            <a:endParaRPr lang="en-US" sz="1850" dirty="0"/>
          </a:p>
        </p:txBody>
      </p:sp>
      <p:sp>
        <p:nvSpPr>
          <p:cNvPr id="21" name="Rectangle 20">
            <a:extLst>
              <a:ext uri="{FF2B5EF4-FFF2-40B4-BE49-F238E27FC236}">
                <a16:creationId xmlns:a16="http://schemas.microsoft.com/office/drawing/2014/main" id="{8A189E7B-8C84-1B39-B4E0-093F7FC5D31F}"/>
              </a:ext>
            </a:extLst>
          </p:cNvPr>
          <p:cNvSpPr/>
          <p:nvPr/>
        </p:nvSpPr>
        <p:spPr>
          <a:xfrm>
            <a:off x="12726296" y="7680960"/>
            <a:ext cx="1796528" cy="489704"/>
          </a:xfrm>
          <a:prstGeom prst="rect">
            <a:avLst/>
          </a:prstGeom>
          <a:solidFill>
            <a:srgbClr val="FDF7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985</Words>
  <Application>Microsoft Office PowerPoint</Application>
  <PresentationFormat>Custom</PresentationFormat>
  <Paragraphs>148</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Sitka Banner Semibold</vt:lpstr>
      <vt:lpstr>Arial</vt:lpstr>
      <vt:lpstr>Noto Serif HK Semi Bold</vt:lpstr>
      <vt:lpstr>Times New Roman</vt:lpstr>
      <vt:lpstr>Source Sans 3</vt:lpstr>
      <vt:lpstr>Noto Serif HK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AKHIL AJITH</cp:lastModifiedBy>
  <cp:revision>2</cp:revision>
  <dcterms:created xsi:type="dcterms:W3CDTF">2026-02-15T01:29:13Z</dcterms:created>
  <dcterms:modified xsi:type="dcterms:W3CDTF">2026-02-15T02:30:54Z</dcterms:modified>
</cp:coreProperties>
</file>